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27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3.xml" ContentType="application/vnd.openxmlformats-officedocument.presentationml.notesSlide+xml"/>
  <Override PartName="/ppt/theme/theme2.xml" ContentType="application/vnd.openxmlformats-officedocument.theme+xml"/>
  <Override PartName="/ppt/slides/slide24.xml" ContentType="application/vnd.openxmlformats-officedocument.presentationml.slide+xml"/>
  <Override PartName="/ppt/notesSlides/notesSlide17.xml" ContentType="application/vnd.openxmlformats-officedocument.presentationml.notes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notesSlides/notesSlide12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saveSubsetFonts="1">
  <p:sldMasterIdLst>
    <p:sldMasterId id="2147483648" r:id="rId1"/>
  </p:sldMasterIdLst>
  <p:notesMasterIdLst>
    <p:notesMasterId r:id="rId3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9144000" cy="6858000" type="screen4x3"/>
  <p:notesSz cx="6858000" cy="9144000"/>
  <p:defaultTextStyle>
    <a:defPPr>
      <a:defRPr lang="it-IT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85" d="100"/>
          <a:sy n="85" d="100"/>
        </p:scale>
        <p:origin x="1531" y="53"/>
      </p:cViewPr>
      <p:guideLst>
        <p:guide pos="2160" orient="horz"/>
        <p:guide pos="2880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 /><Relationship Id="rId33" Type="http://schemas.openxmlformats.org/officeDocument/2006/relationships/tableStyles" Target="tableStyles.xml" /><Relationship Id="rId3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42DEC07-C386-0852-8866-14859E639DD4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609068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17587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3355197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9296C2D-B35F-0AE1-8A86-692757440B8A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048415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5761850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710507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1A1B16C-A07A-C64D-7A94-329207F94D21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84790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76647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8487480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AF1B55B-F893-8285-7807-E8DF5E7AC1BD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61487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4247800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3929789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D6C7BF4-ABBE-0487-950D-3739CA1934DD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34085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3713401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2439642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7CEE64D-58F9-B27B-85BA-EF84D77303CE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072069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408597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7516202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B523C18-DE65-24EF-F728-22E949CE66B1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05617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5146972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029275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BB5F560-DA53-134B-0BEA-FE8551C1B772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525663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776434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8543030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4091D8-4911-5FDD-BDF5-A2914098DE4D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477475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6840610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489392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29FDB4F-18B0-2BFF-0510-A1D36805A99A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342625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0859441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622010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413F070-2CEE-26C3-BE85-CAA38CC8797D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57308FC-4845-7BAD-4C61-890B46D9BEEB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157344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2006687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815318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6D37735-FB48-B2D9-C1AA-D565805666C5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648648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041481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941861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2393189-5C46-8A83-186E-518BEB625158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9642312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611910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693990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6989205-DECE-22F7-B030-98D85F5AD09C}" type="slidenum">
              <a:rPr/>
              <a:t/>
            </a:fld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826517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675207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7308218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6030B7-619E-CD78-480E-B3E0187E90C7}" type="slidenum">
              <a:rPr/>
              <a:t/>
            </a:fld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29442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9795486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3917420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06E4854-EFF4-C456-16DA-91E5CC64E19C}" type="slidenum">
              <a:rPr/>
              <a:t/>
            </a:fld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680611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66059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36442772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09C1A3B-86F2-6EF4-8A77-AC9325EA29B1}" type="slidenum">
              <a:rPr/>
              <a:t/>
            </a:fld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241853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202534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9440396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C65CE8D-4BB4-6490-73F8-C8C68BD334A7}" type="slidenum">
              <a:rPr/>
              <a:t/>
            </a:fld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316036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333075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6124410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663A9EA-30F4-B3A0-2BD4-0AEB047403BA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96396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6864865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205071381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578E6C3-94C5-AEFD-7FA5-EC6FAA919326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375644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0132490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4317245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6AE377A-EE9B-B3AC-D828-D86F7F4C1737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445404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0500736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8879261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EB7332D-B663-469B-BE43-C04A4D016960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103559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5144947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808317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2A314A6-7AF5-3058-3CBC-8CA80CDA3B17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18476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770646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0705600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81F1F2F-5272-55DC-CF3A-6B61F4D6681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651583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6178538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6945165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2C03C6-46E6-2D11-D90B-ABF9090AA5D6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807891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725417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9941665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A6513B6-F06E-E6D9-44AB-E2F3D261A7BA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 bwMode="auto">
          <a:xfrm>
            <a:off x="0" y="3832224"/>
            <a:ext cx="9144000" cy="302577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 bwMode="auto"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 bwMode="auto"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 bwMode="auto"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it-IT"/>
              <a:t>Fare clic per modificare lo stile del sottotitolo dello schema</a:t>
            </a:r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itolo e testo vertica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Titolo verticale e tes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 bwMode="auto">
          <a:xfrm>
            <a:off x="6629400" y="274638"/>
            <a:ext cx="2057400" cy="5851525"/>
          </a:xfrm>
        </p:spPr>
        <p:txBody>
          <a:bodyPr vert="eaVert"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 bwMode="auto"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1_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userDrawn="1">
  <p:cSld name="2_Diapositiva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itolo e contenu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 bwMode="auto"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457200" y="1600200"/>
            <a:ext cx="8323726" cy="4525963"/>
          </a:xfrm>
        </p:spPr>
        <p:txBody>
          <a:bodyPr/>
          <a:lstStyle/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129" name="Rettangolo 128"/>
          <p:cNvSpPr/>
          <p:nvPr userDrawn="1"/>
        </p:nvSpPr>
        <p:spPr bwMode="auto"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 bwMode="auto"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 bwMode="auto"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Intestazione sezion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Contenuto 2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 bwMode="auto"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nfron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 bwMode="auto"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 bwMode="auto"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 bwMode="auto"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Solo tito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Vuo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uto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Immagine con didascal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it-IT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 bwMode="auto"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it-IT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 bwMode="auto"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it-IT"/>
              <a:t>Fare clic per modificare stili del testo dello schema</a:t>
            </a:r>
            <a:endParaRPr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 bwMode="auto"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96E2279-029F-964F-A5B1-8676BDA67CCA}" type="datetimeFigureOut">
              <a:rPr lang="it-IT"/>
              <a:t>16/05/2019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834947A-1B05-2B43-AD85-E646CE852B9E}" type="slidenum">
              <a:rPr lang="it-IT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auto"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>
              <a:defRPr/>
            </a:pPr>
            <a:r>
              <a:rPr lang="it-IT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it-IT"/>
              <a:t>Fare clic per modificare gli stili del testo dello schema</a:t>
            </a:r>
            <a:endParaRPr/>
          </a:p>
          <a:p>
            <a:pPr lvl="1">
              <a:defRPr/>
            </a:pPr>
            <a:r>
              <a:rPr lang="it-IT"/>
              <a:t>Secondo livello</a:t>
            </a:r>
            <a:endParaRPr/>
          </a:p>
          <a:p>
            <a:pPr lvl="2">
              <a:defRPr/>
            </a:pPr>
            <a:r>
              <a:rPr lang="it-IT"/>
              <a:t>Terzo livello</a:t>
            </a:r>
            <a:endParaRPr/>
          </a:p>
          <a:p>
            <a:pPr lvl="3">
              <a:defRPr/>
            </a:pPr>
            <a:r>
              <a:rPr lang="it-IT"/>
              <a:t>Quarto livello</a:t>
            </a:r>
            <a:endParaRPr/>
          </a:p>
          <a:p>
            <a:pPr lvl="4">
              <a:defRPr/>
            </a:pPr>
            <a:r>
              <a:rPr lang="it-IT"/>
              <a:t>Quinto livello</a:t>
            </a:r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>
        <a:spcBef>
          <a:spcPts val="0"/>
        </a:spcBef>
        <a:buNone/>
        <a:defRPr sz="2200" b="1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>
        <a:spcBef>
          <a:spcPts val="0"/>
        </a:spcBef>
        <a:buFont typeface="Wingdings"/>
        <a:buNone/>
        <a:defRPr sz="2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>
        <a:spcBef>
          <a:spcPts val="0"/>
        </a:spcBef>
        <a:buFont typeface="Arial"/>
        <a:buChar char="–"/>
        <a:defRPr sz="2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>
        <a:spcBef>
          <a:spcPts val="0"/>
        </a:spcBef>
        <a:buFont typeface="Arial"/>
        <a:buChar char="•"/>
        <a:defRPr sz="2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>
        <a:spcBef>
          <a:spcPts val="0"/>
        </a:spcBef>
        <a:buFont typeface="Arial"/>
        <a:buChar char="–"/>
        <a:defRPr sz="2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>
        <a:spcBef>
          <a:spcPts val="0"/>
        </a:spcBef>
        <a:buFont typeface="Arial"/>
        <a:buChar char="»"/>
        <a:defRPr sz="2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31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hyperlink" Target="https://cic.iacr.org/p/1/1/28/pdf" TargetMode="External"/><Relationship Id="rId5" Type="http://schemas.openxmlformats.org/officeDocument/2006/relationships/hyperlink" Target="https://eprint.iacr.org/2019/023.pdf" TargetMode="External"/><Relationship Id="rId6" Type="http://schemas.openxmlformats.org/officeDocument/2006/relationships/hyperlink" Target="https://tches.iacr.org/index.php/TCHES/article/download/7337/6509/" TargetMode="External"/><Relationship Id="rId7" Type="http://schemas.openxmlformats.org/officeDocument/2006/relationships/hyperlink" Target="https://tches.iacr.org/index.php/TCHES/article/view/10294/9744" TargetMode="External"/><Relationship Id="rId8" Type="http://schemas.openxmlformats.org/officeDocument/2006/relationships/hyperlink" Target="https://eprint.iacr.org/2023/032.pdf" TargetMode="Externa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/>
          <a:srcRect l="0" t="17598" r="0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 bwMode="auto"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  <a:endParaRPr lang="it-IT" sz="280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 bwMode="auto"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Milano, XX mese 20XX</a:t>
            </a:r>
            <a:endParaRPr lang="it-IT" b="1">
              <a:solidFill>
                <a:schemeClr val="bg1"/>
              </a:solidFill>
            </a:endParaRPr>
          </a:p>
          <a:p>
            <a:pPr>
              <a:defRPr/>
            </a:pPr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</p:spPr>
      </p:pic>
      <p:sp>
        <p:nvSpPr>
          <p:cNvPr id="9" name="Rettangolo 8"/>
          <p:cNvSpPr/>
          <p:nvPr/>
        </p:nvSpPr>
        <p:spPr bwMode="auto"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0" name="Gruppo 9"/>
          <p:cNvGrpSpPr/>
          <p:nvPr/>
        </p:nvGrpSpPr>
        <p:grpSpPr bwMode="auto"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>
              <a:cxnSpLocks/>
            </p:cNvCxnSpPr>
            <p:nvPr userDrawn="1"/>
          </p:nvCxnSpPr>
          <p:spPr bwMode="auto"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>
              <a:cxnSpLocks/>
            </p:cNvCxnSpPr>
            <p:nvPr userDrawn="1"/>
          </p:nvCxnSpPr>
          <p:spPr bwMode="auto"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>
              <a:cxnSpLocks/>
            </p:cNvCxnSpPr>
            <p:nvPr userDrawn="1"/>
          </p:nvCxnSpPr>
          <p:spPr bwMode="auto"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>
              <a:cxnSpLocks/>
            </p:cNvCxnSpPr>
            <p:nvPr userDrawn="1"/>
          </p:nvCxnSpPr>
          <p:spPr bwMode="auto"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>
              <a:cxnSpLocks/>
            </p:cNvCxnSpPr>
            <p:nvPr userDrawn="1"/>
          </p:nvCxnSpPr>
          <p:spPr bwMode="auto"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>
              <a:cxnSpLocks/>
            </p:cNvCxnSpPr>
            <p:nvPr userDrawn="1"/>
          </p:nvCxnSpPr>
          <p:spPr bwMode="auto"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>
              <a:cxnSpLocks/>
            </p:cNvCxnSpPr>
            <p:nvPr userDrawn="1"/>
          </p:nvCxnSpPr>
          <p:spPr bwMode="auto"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>
              <a:cxnSpLocks/>
            </p:cNvCxnSpPr>
            <p:nvPr userDrawn="1"/>
          </p:nvCxnSpPr>
          <p:spPr bwMode="auto"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>
              <a:cxnSpLocks/>
            </p:cNvCxnSpPr>
            <p:nvPr userDrawn="1"/>
          </p:nvCxnSpPr>
          <p:spPr bwMode="auto"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>
              <a:cxnSpLocks/>
            </p:cNvCxnSpPr>
            <p:nvPr userDrawn="1"/>
          </p:nvCxnSpPr>
          <p:spPr bwMode="auto"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>
              <a:cxnSpLocks/>
            </p:cNvCxnSpPr>
            <p:nvPr userDrawn="1"/>
          </p:nvCxnSpPr>
          <p:spPr bwMode="auto"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>
              <a:cxnSpLocks/>
            </p:cNvCxnSpPr>
            <p:nvPr userDrawn="1"/>
          </p:nvCxnSpPr>
          <p:spPr bwMode="auto"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>
              <a:cxnSpLocks/>
            </p:cNvCxnSpPr>
            <p:nvPr userDrawn="1"/>
          </p:nvCxnSpPr>
          <p:spPr bwMode="auto"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>
              <a:cxnSpLocks/>
            </p:cNvCxnSpPr>
            <p:nvPr userDrawn="1"/>
          </p:nvCxnSpPr>
          <p:spPr bwMode="auto"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>
              <a:cxnSpLocks/>
            </p:cNvCxnSpPr>
            <p:nvPr userDrawn="1"/>
          </p:nvCxnSpPr>
          <p:spPr bwMode="auto"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>
              <a:cxnSpLocks/>
            </p:cNvCxnSpPr>
            <p:nvPr userDrawn="1"/>
          </p:nvCxnSpPr>
          <p:spPr bwMode="auto"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>
              <a:cxnSpLocks/>
            </p:cNvCxnSpPr>
            <p:nvPr userDrawn="1"/>
          </p:nvCxnSpPr>
          <p:spPr bwMode="auto"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>
              <a:cxnSpLocks/>
            </p:cNvCxnSpPr>
            <p:nvPr userDrawn="1"/>
          </p:nvCxnSpPr>
          <p:spPr bwMode="auto"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>
              <a:cxnSpLocks/>
            </p:cNvCxnSpPr>
            <p:nvPr userDrawn="1"/>
          </p:nvCxnSpPr>
          <p:spPr bwMode="auto"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>
              <a:cxnSpLocks/>
            </p:cNvCxnSpPr>
            <p:nvPr userDrawn="1"/>
          </p:nvCxnSpPr>
          <p:spPr bwMode="auto">
            <a:xfrm>
              <a:off x="40468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>
              <a:cxnSpLocks/>
            </p:cNvCxnSpPr>
            <p:nvPr userDrawn="1"/>
          </p:nvCxnSpPr>
          <p:spPr bwMode="auto"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>
              <a:cxnSpLocks/>
            </p:cNvCxnSpPr>
            <p:nvPr userDrawn="1"/>
          </p:nvCxnSpPr>
          <p:spPr bwMode="auto"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>
              <a:cxnSpLocks/>
            </p:cNvCxnSpPr>
            <p:nvPr userDrawn="1"/>
          </p:nvCxnSpPr>
          <p:spPr bwMode="auto"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>
              <a:cxnSpLocks/>
            </p:cNvCxnSpPr>
            <p:nvPr userDrawn="1"/>
          </p:nvCxnSpPr>
          <p:spPr bwMode="auto"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>
              <a:cxnSpLocks/>
            </p:cNvCxnSpPr>
            <p:nvPr userDrawn="1"/>
          </p:nvCxnSpPr>
          <p:spPr bwMode="auto"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>
              <a:cxnSpLocks/>
            </p:cNvCxnSpPr>
            <p:nvPr userDrawn="1"/>
          </p:nvCxnSpPr>
          <p:spPr bwMode="auto"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>
              <a:cxnSpLocks/>
            </p:cNvCxnSpPr>
            <p:nvPr userDrawn="1"/>
          </p:nvCxnSpPr>
          <p:spPr bwMode="auto"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>
              <a:cxnSpLocks/>
            </p:cNvCxnSpPr>
            <p:nvPr userDrawn="1"/>
          </p:nvCxnSpPr>
          <p:spPr bwMode="auto"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>
              <a:cxnSpLocks/>
            </p:cNvCxnSpPr>
            <p:nvPr userDrawn="1"/>
          </p:nvCxnSpPr>
          <p:spPr bwMode="auto"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>
              <a:cxnSpLocks/>
            </p:cNvCxnSpPr>
            <p:nvPr userDrawn="1"/>
          </p:nvCxnSpPr>
          <p:spPr bwMode="auto"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>
              <a:cxnSpLocks/>
            </p:cNvCxnSpPr>
            <p:nvPr userDrawn="1"/>
          </p:nvCxnSpPr>
          <p:spPr bwMode="auto"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>
              <a:cxnSpLocks/>
            </p:cNvCxnSpPr>
            <p:nvPr userDrawn="1"/>
          </p:nvCxnSpPr>
          <p:spPr bwMode="auto"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>
              <a:cxnSpLocks/>
            </p:cNvCxnSpPr>
            <p:nvPr userDrawn="1"/>
          </p:nvCxnSpPr>
          <p:spPr bwMode="auto"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>
              <a:cxnSpLocks/>
            </p:cNvCxnSpPr>
            <p:nvPr userDrawn="1"/>
          </p:nvCxnSpPr>
          <p:spPr bwMode="auto"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>
              <a:cxnSpLocks/>
            </p:cNvCxnSpPr>
            <p:nvPr userDrawn="1"/>
          </p:nvCxnSpPr>
          <p:spPr bwMode="auto"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>
              <a:cxnSpLocks/>
            </p:cNvCxnSpPr>
            <p:nvPr userDrawn="1"/>
          </p:nvCxnSpPr>
          <p:spPr bwMode="auto"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>
              <a:cxnSpLocks/>
            </p:cNvCxnSpPr>
            <p:nvPr userDrawn="1"/>
          </p:nvCxnSpPr>
          <p:spPr bwMode="auto"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>
              <a:cxnSpLocks/>
            </p:cNvCxnSpPr>
            <p:nvPr userDrawn="1"/>
          </p:nvCxnSpPr>
          <p:spPr bwMode="auto"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>
              <a:cxnSpLocks/>
            </p:cNvCxnSpPr>
            <p:nvPr userDrawn="1"/>
          </p:nvCxnSpPr>
          <p:spPr bwMode="auto"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>
              <a:cxnSpLocks/>
            </p:cNvCxnSpPr>
            <p:nvPr userDrawn="1"/>
          </p:nvCxnSpPr>
          <p:spPr bwMode="auto"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>
              <a:cxnSpLocks/>
            </p:cNvCxnSpPr>
            <p:nvPr userDrawn="1"/>
          </p:nvCxnSpPr>
          <p:spPr bwMode="auto"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>
              <a:cxnSpLocks/>
            </p:cNvCxnSpPr>
            <p:nvPr userDrawn="1"/>
          </p:nvCxnSpPr>
          <p:spPr bwMode="auto"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>
              <a:cxnSpLocks/>
            </p:cNvCxnSpPr>
            <p:nvPr userDrawn="1"/>
          </p:nvCxnSpPr>
          <p:spPr bwMode="auto"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>
              <a:cxnSpLocks/>
            </p:cNvCxnSpPr>
            <p:nvPr userDrawn="1"/>
          </p:nvCxnSpPr>
          <p:spPr bwMode="auto">
            <a:xfrm>
              <a:off x="76196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>
              <a:cxnSpLocks/>
            </p:cNvCxnSpPr>
            <p:nvPr userDrawn="1"/>
          </p:nvCxnSpPr>
          <p:spPr bwMode="auto"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>
              <a:cxnSpLocks/>
            </p:cNvCxnSpPr>
            <p:nvPr userDrawn="1"/>
          </p:nvCxnSpPr>
          <p:spPr bwMode="auto"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>
              <a:cxnSpLocks/>
            </p:cNvCxnSpPr>
            <p:nvPr userDrawn="1"/>
          </p:nvCxnSpPr>
          <p:spPr bwMode="auto"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>
              <a:cxnSpLocks/>
            </p:cNvCxnSpPr>
            <p:nvPr userDrawn="1"/>
          </p:nvCxnSpPr>
          <p:spPr bwMode="auto"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>
              <a:cxnSpLocks/>
            </p:cNvCxnSpPr>
            <p:nvPr userDrawn="1"/>
          </p:nvCxnSpPr>
          <p:spPr bwMode="auto"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>
              <a:cxnSpLocks/>
            </p:cNvCxnSpPr>
            <p:nvPr userDrawn="1"/>
          </p:nvCxnSpPr>
          <p:spPr bwMode="auto"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>
              <a:cxnSpLocks/>
            </p:cNvCxnSpPr>
            <p:nvPr userDrawn="1"/>
          </p:nvCxnSpPr>
          <p:spPr bwMode="auto"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>
              <a:cxnSpLocks/>
            </p:cNvCxnSpPr>
            <p:nvPr userDrawn="1"/>
          </p:nvCxnSpPr>
          <p:spPr bwMode="auto"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>
              <a:cxnSpLocks/>
            </p:cNvCxnSpPr>
            <p:nvPr userDrawn="1"/>
          </p:nvCxnSpPr>
          <p:spPr bwMode="auto"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>
              <a:cxnSpLocks/>
            </p:cNvCxnSpPr>
            <p:nvPr userDrawn="1"/>
          </p:nvCxnSpPr>
          <p:spPr bwMode="auto"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>
              <a:cxnSpLocks/>
            </p:cNvCxnSpPr>
            <p:nvPr userDrawn="1"/>
          </p:nvCxnSpPr>
          <p:spPr bwMode="auto"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>
              <a:cxnSpLocks/>
            </p:cNvCxnSpPr>
            <p:nvPr userDrawn="1"/>
          </p:nvCxnSpPr>
          <p:spPr bwMode="auto"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>
              <a:cxnSpLocks/>
            </p:cNvCxnSpPr>
            <p:nvPr userDrawn="1"/>
          </p:nvCxnSpPr>
          <p:spPr bwMode="auto"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>
              <a:cxnSpLocks/>
            </p:cNvCxnSpPr>
            <p:nvPr userDrawn="1"/>
          </p:nvCxnSpPr>
          <p:spPr bwMode="auto"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>
              <a:cxnSpLocks/>
            </p:cNvCxnSpPr>
            <p:nvPr userDrawn="1"/>
          </p:nvCxnSpPr>
          <p:spPr bwMode="auto"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>
              <a:cxnSpLocks/>
            </p:cNvCxnSpPr>
            <p:nvPr userDrawn="1"/>
          </p:nvCxnSpPr>
          <p:spPr bwMode="auto"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>
              <a:cxnSpLocks/>
            </p:cNvCxnSpPr>
            <p:nvPr userDrawn="1"/>
          </p:nvCxnSpPr>
          <p:spPr bwMode="auto"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>
              <a:cxnSpLocks/>
            </p:cNvCxnSpPr>
            <p:nvPr userDrawn="1"/>
          </p:nvCxnSpPr>
          <p:spPr bwMode="auto"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>
              <a:cxnSpLocks/>
            </p:cNvCxnSpPr>
            <p:nvPr userDrawn="1"/>
          </p:nvCxnSpPr>
          <p:spPr bwMode="auto"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>
              <a:cxnSpLocks/>
            </p:cNvCxnSpPr>
            <p:nvPr userDrawn="1"/>
          </p:nvCxnSpPr>
          <p:spPr bwMode="auto"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>
              <a:cxnSpLocks/>
            </p:cNvCxnSpPr>
            <p:nvPr userDrawn="1"/>
          </p:nvCxnSpPr>
          <p:spPr bwMode="auto">
            <a:xfrm>
              <a:off x="107458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>
              <a:cxnSpLocks/>
            </p:cNvCxnSpPr>
            <p:nvPr userDrawn="1"/>
          </p:nvCxnSpPr>
          <p:spPr bwMode="auto"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>
              <a:cxnSpLocks/>
            </p:cNvCxnSpPr>
            <p:nvPr userDrawn="1"/>
          </p:nvCxnSpPr>
          <p:spPr bwMode="auto"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>
              <a:cxnSpLocks/>
            </p:cNvCxnSpPr>
            <p:nvPr userDrawn="1"/>
          </p:nvCxnSpPr>
          <p:spPr bwMode="auto"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>
              <a:cxnSpLocks/>
            </p:cNvCxnSpPr>
            <p:nvPr userDrawn="1"/>
          </p:nvCxnSpPr>
          <p:spPr bwMode="auto"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>
              <a:cxnSpLocks/>
            </p:cNvCxnSpPr>
            <p:nvPr userDrawn="1"/>
          </p:nvCxnSpPr>
          <p:spPr bwMode="auto"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>
              <a:cxnSpLocks/>
            </p:cNvCxnSpPr>
            <p:nvPr userDrawn="1"/>
          </p:nvCxnSpPr>
          <p:spPr bwMode="auto"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>
              <a:cxnSpLocks/>
            </p:cNvCxnSpPr>
            <p:nvPr userDrawn="1"/>
          </p:nvCxnSpPr>
          <p:spPr bwMode="auto"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>
              <a:cxnSpLocks/>
            </p:cNvCxnSpPr>
            <p:nvPr userDrawn="1"/>
          </p:nvCxnSpPr>
          <p:spPr bwMode="auto">
            <a:xfrm>
              <a:off x="119367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>
              <a:cxnSpLocks/>
            </p:cNvCxnSpPr>
            <p:nvPr userDrawn="1"/>
          </p:nvCxnSpPr>
          <p:spPr bwMode="auto"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>
              <a:cxnSpLocks/>
            </p:cNvCxnSpPr>
            <p:nvPr userDrawn="1"/>
          </p:nvCxnSpPr>
          <p:spPr bwMode="auto"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>
              <a:cxnSpLocks/>
            </p:cNvCxnSpPr>
            <p:nvPr userDrawn="1"/>
          </p:nvCxnSpPr>
          <p:spPr bwMode="auto"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>
              <a:cxnSpLocks/>
            </p:cNvCxnSpPr>
            <p:nvPr userDrawn="1"/>
          </p:nvCxnSpPr>
          <p:spPr bwMode="auto"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>
              <a:cxnSpLocks/>
            </p:cNvCxnSpPr>
            <p:nvPr userDrawn="1"/>
          </p:nvCxnSpPr>
          <p:spPr bwMode="auto"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>
              <a:cxnSpLocks/>
            </p:cNvCxnSpPr>
            <p:nvPr userDrawn="1"/>
          </p:nvCxnSpPr>
          <p:spPr bwMode="auto"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>
              <a:cxnSpLocks/>
            </p:cNvCxnSpPr>
            <p:nvPr userDrawn="1"/>
          </p:nvCxnSpPr>
          <p:spPr bwMode="auto"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>
              <a:cxnSpLocks/>
            </p:cNvCxnSpPr>
            <p:nvPr userDrawn="1"/>
          </p:nvCxnSpPr>
          <p:spPr bwMode="auto"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>
              <a:cxnSpLocks/>
            </p:cNvCxnSpPr>
            <p:nvPr userDrawn="1"/>
          </p:nvCxnSpPr>
          <p:spPr bwMode="auto"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>
              <a:cxnSpLocks/>
            </p:cNvCxnSpPr>
            <p:nvPr userDrawn="1"/>
          </p:nvCxnSpPr>
          <p:spPr bwMode="auto"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>
              <a:cxnSpLocks/>
            </p:cNvCxnSpPr>
            <p:nvPr userDrawn="1"/>
          </p:nvCxnSpPr>
          <p:spPr bwMode="auto"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>
              <a:cxnSpLocks/>
            </p:cNvCxnSpPr>
            <p:nvPr userDrawn="1"/>
          </p:nvCxnSpPr>
          <p:spPr bwMode="auto"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>
              <a:cxnSpLocks/>
            </p:cNvCxnSpPr>
            <p:nvPr userDrawn="1"/>
          </p:nvCxnSpPr>
          <p:spPr bwMode="auto"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>
              <a:cxnSpLocks/>
            </p:cNvCxnSpPr>
            <p:nvPr userDrawn="1"/>
          </p:nvCxnSpPr>
          <p:spPr bwMode="auto"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>
              <a:cxnSpLocks/>
            </p:cNvCxnSpPr>
            <p:nvPr userDrawn="1"/>
          </p:nvCxnSpPr>
          <p:spPr bwMode="auto"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>
              <a:cxnSpLocks/>
            </p:cNvCxnSpPr>
            <p:nvPr userDrawn="1"/>
          </p:nvCxnSpPr>
          <p:spPr bwMode="auto"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>
              <a:cxnSpLocks/>
            </p:cNvCxnSpPr>
            <p:nvPr userDrawn="1"/>
          </p:nvCxnSpPr>
          <p:spPr bwMode="auto"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>
              <a:cxnSpLocks/>
            </p:cNvCxnSpPr>
            <p:nvPr userDrawn="1"/>
          </p:nvCxnSpPr>
          <p:spPr bwMode="auto"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>
              <a:cxnSpLocks/>
            </p:cNvCxnSpPr>
            <p:nvPr userDrawn="1"/>
          </p:nvCxnSpPr>
          <p:spPr bwMode="auto"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>
              <a:cxnSpLocks/>
            </p:cNvCxnSpPr>
            <p:nvPr userDrawn="1"/>
          </p:nvCxnSpPr>
          <p:spPr bwMode="auto"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>
              <a:cxnSpLocks/>
            </p:cNvCxnSpPr>
            <p:nvPr userDrawn="1"/>
          </p:nvCxnSpPr>
          <p:spPr bwMode="auto"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>
              <a:cxnSpLocks/>
            </p:cNvCxnSpPr>
            <p:nvPr userDrawn="1"/>
          </p:nvCxnSpPr>
          <p:spPr bwMode="auto"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>
              <a:cxnSpLocks/>
            </p:cNvCxnSpPr>
            <p:nvPr userDrawn="1"/>
          </p:nvCxnSpPr>
          <p:spPr bwMode="auto">
            <a:xfrm>
              <a:off x="153607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>
              <a:cxnSpLocks/>
            </p:cNvCxnSpPr>
            <p:nvPr userDrawn="1"/>
          </p:nvCxnSpPr>
          <p:spPr bwMode="auto"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>
              <a:cxnSpLocks/>
            </p:cNvCxnSpPr>
            <p:nvPr userDrawn="1"/>
          </p:nvCxnSpPr>
          <p:spPr bwMode="auto"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>
              <a:cxnSpLocks/>
            </p:cNvCxnSpPr>
            <p:nvPr userDrawn="1"/>
          </p:nvCxnSpPr>
          <p:spPr bwMode="auto"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>
              <a:cxnSpLocks/>
            </p:cNvCxnSpPr>
            <p:nvPr userDrawn="1"/>
          </p:nvCxnSpPr>
          <p:spPr bwMode="auto"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>
              <a:cxnSpLocks/>
            </p:cNvCxnSpPr>
            <p:nvPr userDrawn="1"/>
          </p:nvCxnSpPr>
          <p:spPr bwMode="auto"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>
              <a:cxnSpLocks/>
            </p:cNvCxnSpPr>
            <p:nvPr userDrawn="1"/>
          </p:nvCxnSpPr>
          <p:spPr bwMode="auto"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>
              <a:cxnSpLocks/>
            </p:cNvCxnSpPr>
            <p:nvPr userDrawn="1"/>
          </p:nvCxnSpPr>
          <p:spPr bwMode="auto"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>
              <a:cxnSpLocks/>
            </p:cNvCxnSpPr>
            <p:nvPr userDrawn="1"/>
          </p:nvCxnSpPr>
          <p:spPr bwMode="auto"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>
              <a:cxnSpLocks/>
            </p:cNvCxnSpPr>
            <p:nvPr userDrawn="1"/>
          </p:nvCxnSpPr>
          <p:spPr bwMode="auto"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>
              <a:cxnSpLocks/>
            </p:cNvCxnSpPr>
            <p:nvPr userDrawn="1"/>
          </p:nvCxnSpPr>
          <p:spPr bwMode="auto"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>
              <a:cxnSpLocks/>
            </p:cNvCxnSpPr>
            <p:nvPr userDrawn="1"/>
          </p:nvCxnSpPr>
          <p:spPr bwMode="auto"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>
              <a:cxnSpLocks/>
            </p:cNvCxnSpPr>
            <p:nvPr userDrawn="1"/>
          </p:nvCxnSpPr>
          <p:spPr bwMode="auto"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>
              <a:cxnSpLocks/>
            </p:cNvCxnSpPr>
            <p:nvPr userDrawn="1"/>
          </p:nvCxnSpPr>
          <p:spPr bwMode="auto"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>
              <a:cxnSpLocks/>
            </p:cNvCxnSpPr>
            <p:nvPr userDrawn="1"/>
          </p:nvCxnSpPr>
          <p:spPr bwMode="auto"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>
              <a:cxnSpLocks/>
            </p:cNvCxnSpPr>
            <p:nvPr userDrawn="1"/>
          </p:nvCxnSpPr>
          <p:spPr bwMode="auto"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>
              <a:cxnSpLocks/>
            </p:cNvCxnSpPr>
            <p:nvPr userDrawn="1"/>
          </p:nvCxnSpPr>
          <p:spPr bwMode="auto"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>
              <a:cxnSpLocks/>
            </p:cNvCxnSpPr>
            <p:nvPr userDrawn="1"/>
          </p:nvCxnSpPr>
          <p:spPr bwMode="auto"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>
              <a:cxnSpLocks/>
            </p:cNvCxnSpPr>
            <p:nvPr userDrawn="1"/>
          </p:nvCxnSpPr>
          <p:spPr bwMode="auto"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>
              <a:cxnSpLocks/>
            </p:cNvCxnSpPr>
            <p:nvPr userDrawn="1"/>
          </p:nvCxnSpPr>
          <p:spPr bwMode="auto"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>
              <a:cxnSpLocks/>
            </p:cNvCxnSpPr>
            <p:nvPr userDrawn="1"/>
          </p:nvCxnSpPr>
          <p:spPr bwMode="auto"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>
              <a:cxnSpLocks/>
            </p:cNvCxnSpPr>
            <p:nvPr userDrawn="1"/>
          </p:nvCxnSpPr>
          <p:spPr bwMode="auto"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>
              <a:cxnSpLocks/>
            </p:cNvCxnSpPr>
            <p:nvPr userDrawn="1"/>
          </p:nvCxnSpPr>
          <p:spPr bwMode="auto"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>
              <a:cxnSpLocks/>
            </p:cNvCxnSpPr>
            <p:nvPr userDrawn="1"/>
          </p:nvCxnSpPr>
          <p:spPr bwMode="auto"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>
              <a:cxnSpLocks/>
            </p:cNvCxnSpPr>
            <p:nvPr userDrawn="1"/>
          </p:nvCxnSpPr>
          <p:spPr bwMode="auto"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/>
          <p:nvPr/>
        </p:nvSpPr>
        <p:spPr bwMode="auto">
          <a:xfrm>
            <a:off x="641534" y="4149725"/>
            <a:ext cx="7772400" cy="968375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>
            <a:lvl1pPr marL="0" indent="0" algn="l" defTabSz="457200">
              <a:spcBef>
                <a:spcPts val="0"/>
              </a:spcBef>
              <a:buNone/>
              <a:defRPr sz="3600" b="1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Recovering ECDSA nonce with partial information</a:t>
            </a:r>
            <a:endParaRPr/>
          </a:p>
        </p:txBody>
      </p:sp>
      <p:sp>
        <p:nvSpPr>
          <p:cNvPr id="133" name="Sottotitolo 2"/>
          <p:cNvSpPr txBox="1"/>
          <p:nvPr/>
        </p:nvSpPr>
        <p:spPr bwMode="auto"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>
              <a:spcBef>
                <a:spcPts val="0"/>
              </a:spcBef>
              <a:buFont typeface="Wingdings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>
              <a:lnSpc>
                <a:spcPct val="100000"/>
              </a:lnSpc>
              <a:spcBef>
                <a:spcPts val="438"/>
              </a:spcBef>
              <a:spcAft>
                <a:spcPts val="0"/>
              </a:spcAft>
              <a:defRPr/>
            </a:pPr>
            <a:r>
              <a:rPr lang="it-IT" sz="2200" b="0" i="0" u="none" strike="noStrike" cap="none" spc="0">
                <a:solidFill>
                  <a:srgbClr val="FFFFFF"/>
                </a:solidFill>
                <a:latin typeface="Arial"/>
                <a:ea typeface="Arial"/>
                <a:cs typeface="Arial"/>
              </a:rPr>
              <a:t>Federico Zanca</a:t>
            </a:r>
            <a:endParaRPr sz="2200"/>
          </a:p>
          <a:p>
            <a:pPr marL="0" marR="0" indent="0" algn="l">
              <a:lnSpc>
                <a:spcPct val="100000"/>
              </a:lnSpc>
              <a:spcBef>
                <a:spcPts val="438"/>
              </a:spcBef>
              <a:spcAft>
                <a:spcPts val="0"/>
              </a:spcAft>
              <a:defRPr/>
            </a:pPr>
            <a:endParaRPr sz="2200"/>
          </a:p>
        </p:txBody>
      </p:sp>
      <p:sp>
        <p:nvSpPr>
          <p:cNvPr id="934713047" name=""/>
          <p:cNvSpPr txBox="1"/>
          <p:nvPr/>
        </p:nvSpPr>
        <p:spPr bwMode="auto">
          <a:xfrm flipH="0" flipV="0">
            <a:off x="3782142" y="3246120"/>
            <a:ext cx="158007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234781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Shortest Vector Problem - SVP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07791946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996463109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994054914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880312110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679440312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75720176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08448" y="2222983"/>
            <a:ext cx="7948508" cy="2856222"/>
          </a:xfrm>
          <a:prstGeom prst="rect">
            <a:avLst/>
          </a:prstGeom>
        </p:spPr>
      </p:pic>
      <p:sp>
        <p:nvSpPr>
          <p:cNvPr id="1437536109" name=""/>
          <p:cNvSpPr txBox="1"/>
          <p:nvPr/>
        </p:nvSpPr>
        <p:spPr bwMode="auto">
          <a:xfrm flipH="0" flipV="0">
            <a:off x="737594" y="1567161"/>
            <a:ext cx="829812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</a:t>
            </a:r>
            <a:r>
              <a:rPr b="0">
                <a:latin typeface="Asana Math"/>
                <a:ea typeface="Asana Math"/>
                <a:cs typeface="Asana Math"/>
              </a:rPr>
              <a:t>,</a:t>
            </a:r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f</a:t>
            </a:r>
            <a:r>
              <a:rPr>
                <a:latin typeface="Asana Math"/>
                <a:ea typeface="Asana Math"/>
                <a:cs typeface="Asana Math"/>
              </a:rPr>
              <a:t>ind a shortest non-zero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∈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that minimizes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160669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Closest Vector Problem - CVP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4236614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668332611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836381046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917368879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583507553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275240203" name=""/>
          <p:cNvSpPr txBox="1"/>
          <p:nvPr/>
        </p:nvSpPr>
        <p:spPr bwMode="auto">
          <a:xfrm flipH="0" flipV="0">
            <a:off x="578675" y="1633418"/>
            <a:ext cx="838524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</a:t>
            </a:r>
            <a:r>
              <a:rPr b="0" i="0">
                <a:latin typeface="Asana Math"/>
                <a:ea typeface="Asana Math"/>
                <a:cs typeface="Asana Math"/>
              </a:rPr>
              <a:t>, and a target vector </a:t>
            </a:r>
            <a:r>
              <a:rPr b="1" i="0">
                <a:latin typeface="Asana Math"/>
                <a:ea typeface="Asana Math"/>
                <a:cs typeface="Asana Math"/>
              </a:rPr>
              <a:t>t </a:t>
            </a:r>
            <a:r>
              <a:rPr b="0" i="0">
                <a:latin typeface="Asana Math"/>
                <a:ea typeface="Asana Math"/>
                <a:cs typeface="Asana Math"/>
              </a:rPr>
              <a:t>(not necessarily in </a:t>
            </a:r>
            <a:r>
              <a:rPr b="0" i="1">
                <a:latin typeface="Asana Math"/>
                <a:ea typeface="Asana Math"/>
                <a:cs typeface="Asana Math"/>
              </a:rPr>
              <a:t>L</a:t>
            </a:r>
            <a:r>
              <a:rPr b="0" i="0">
                <a:latin typeface="Asana Math"/>
                <a:ea typeface="Asana Math"/>
                <a:cs typeface="Asana Math"/>
              </a:rPr>
              <a:t>)</a:t>
            </a:r>
            <a:r>
              <a:rPr b="0" i="0">
                <a:latin typeface="Asana Math"/>
                <a:ea typeface="Asana Math"/>
                <a:cs typeface="Asana Math"/>
              </a:rPr>
              <a:t>, find a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ea typeface="Asana Math"/>
                <a:cs typeface="Asana Math"/>
              </a:rPr>
              <a:t> </a:t>
            </a:r>
            <a:r>
              <a:rPr b="0" i="0">
                <a:latin typeface="Asana Math"/>
                <a:ea typeface="Asana Math"/>
                <a:cs typeface="Asana Math"/>
              </a:rPr>
              <a:t>that satisfies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||=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min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w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∈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w-t||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</p:txBody>
      </p:sp>
      <p:pic>
        <p:nvPicPr>
          <p:cNvPr id="32004549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67324" y="2544960"/>
            <a:ext cx="8667749" cy="2914650"/>
          </a:xfrm>
          <a:prstGeom prst="rect">
            <a:avLst/>
          </a:prstGeom>
        </p:spPr>
      </p:pic>
      <p:sp>
        <p:nvSpPr>
          <p:cNvPr id="344835117" name=""/>
          <p:cNvSpPr txBox="1"/>
          <p:nvPr/>
        </p:nvSpPr>
        <p:spPr bwMode="auto">
          <a:xfrm flipH="0" flipV="0">
            <a:off x="2159003" y="5631993"/>
            <a:ext cx="5224584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It is well-known that these problems are NP-Hard </a:t>
            </a:r>
            <a:endParaRPr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6318868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apprSVP and apprCVP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0726072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324052788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766902213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559845846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407869420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38948004" name=""/>
          <p:cNvSpPr txBox="1"/>
          <p:nvPr/>
        </p:nvSpPr>
        <p:spPr bwMode="auto">
          <a:xfrm flipH="0" flipV="0">
            <a:off x="190163" y="1617128"/>
            <a:ext cx="8846631" cy="6730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Approximate Shortest Vector Problem </a:t>
            </a:r>
            <a:r>
              <a:rPr b="0"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SVP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find a non-zero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 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that satisfies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γ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λ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(L)</m:t>
                      </m:r>
                    </m:oMath>
                  </m:oMathPara>
                </a14:m>
              </mc:Choice>
              <mc:Fallback/>
            </mc:AlternateContent>
            <a:endParaRPr b="0" i="1">
              <a:latin typeface="Asana Math"/>
              <a:cs typeface="Asana Math"/>
            </a:endParaRPr>
          </a:p>
        </p:txBody>
      </p:sp>
      <p:sp>
        <p:nvSpPr>
          <p:cNvPr id="619592708" name=""/>
          <p:cNvSpPr txBox="1"/>
          <p:nvPr/>
        </p:nvSpPr>
        <p:spPr bwMode="auto">
          <a:xfrm flipH="0" flipV="0">
            <a:off x="190161" y="2741638"/>
            <a:ext cx="8898109" cy="960073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Approximate Closest Vector Problem </a:t>
            </a:r>
            <a:r>
              <a:rPr b="0"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CVP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1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Given a basis </a:t>
            </a:r>
            <a:r>
              <a:rPr b="1">
                <a:latin typeface="Asana Math"/>
                <a:ea typeface="Asana Math"/>
                <a:cs typeface="Asana Math"/>
              </a:rPr>
              <a:t>B </a:t>
            </a:r>
            <a:r>
              <a:rPr b="0">
                <a:latin typeface="Asana Math"/>
                <a:ea typeface="Asana Math"/>
                <a:cs typeface="Asana Math"/>
              </a:rPr>
              <a:t>of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b="0" i="0">
                <a:latin typeface="Asana Math"/>
                <a:ea typeface="Asana Math"/>
                <a:cs typeface="Asana Math"/>
              </a:rPr>
              <a:t>and a target vector </a:t>
            </a:r>
            <a:r>
              <a:rPr b="1" i="0">
                <a:latin typeface="Asana Math"/>
                <a:ea typeface="Asana Math"/>
                <a:cs typeface="Asana Math"/>
              </a:rPr>
              <a:t>t </a:t>
            </a:r>
            <a:r>
              <a:rPr b="0" i="0">
                <a:latin typeface="Asana Math"/>
                <a:ea typeface="Asana Math"/>
                <a:cs typeface="Asana Math"/>
              </a:rPr>
              <a:t>and an approximation factor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γ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find a lattice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that satisfies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v-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γ</m:t>
                          </m:r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∙</m:t>
                          </m:r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min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w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∈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w-t||</m:t>
                      </m:r>
                    </m:oMath>
                  </m:oMathPara>
                </a14:m>
              </mc:Choice>
              <mc:Fallback/>
            </mc:AlternateContent>
            <a:endParaRPr b="0" i="1">
              <a:latin typeface="Asana Math"/>
              <a:cs typeface="Asana Math"/>
            </a:endParaRPr>
          </a:p>
        </p:txBody>
      </p:sp>
      <p:sp>
        <p:nvSpPr>
          <p:cNvPr id="2083967952" name=""/>
          <p:cNvSpPr txBox="1"/>
          <p:nvPr/>
        </p:nvSpPr>
        <p:spPr bwMode="auto">
          <a:xfrm flipH="0" flipV="0">
            <a:off x="288519" y="4595492"/>
            <a:ext cx="8390779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Lattice Reduction is used to solve these problems.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Main idea: transform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an arbitrary lattice basis into a “better” basis that contains shorter and more orthogonal vectors. 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224307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64965"/>
            <a:ext cx="8581041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 reduction algorithms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4135563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536709300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092257779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470456057" name=""/>
          <p:cNvSpPr txBox="1"/>
          <p:nvPr/>
        </p:nvSpPr>
        <p:spPr bwMode="auto">
          <a:xfrm flipH="0" flipV="0">
            <a:off x="288519" y="5571032"/>
            <a:ext cx="4482774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549804394" name=""/>
          <p:cNvSpPr txBox="1"/>
          <p:nvPr/>
        </p:nvSpPr>
        <p:spPr bwMode="auto">
          <a:xfrm flipH="0" flipV="0">
            <a:off x="125563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46678998" name=""/>
          <p:cNvSpPr txBox="1"/>
          <p:nvPr/>
        </p:nvSpPr>
        <p:spPr bwMode="auto">
          <a:xfrm flipH="0" flipV="0">
            <a:off x="311559" y="1450357"/>
            <a:ext cx="885131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Main idea: transform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an arbitrary lattice basis into a “better” basis that contains shorter and more orthogonal vectors. </a:t>
            </a:r>
            <a:endParaRPr b="0" i="1">
              <a:latin typeface="Asana Math"/>
              <a:cs typeface="Asana Math"/>
            </a:endParaRPr>
          </a:p>
        </p:txBody>
      </p:sp>
      <p:sp>
        <p:nvSpPr>
          <p:cNvPr id="1390879749" name=""/>
          <p:cNvSpPr txBox="1"/>
          <p:nvPr/>
        </p:nvSpPr>
        <p:spPr bwMode="auto">
          <a:xfrm flipH="0" flipV="0">
            <a:off x="288519" y="2220741"/>
            <a:ext cx="89225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LLL and BKZ (LLL generalization) solve SVP</a:t>
            </a:r>
            <a:endParaRPr>
              <a:latin typeface="Asana Math"/>
              <a:cs typeface="Asana Math"/>
            </a:endParaRPr>
          </a:p>
        </p:txBody>
      </p:sp>
      <p:sp>
        <p:nvSpPr>
          <p:cNvPr id="1626316666" name=""/>
          <p:cNvSpPr txBox="1"/>
          <p:nvPr/>
        </p:nvSpPr>
        <p:spPr bwMode="auto">
          <a:xfrm flipH="0" flipV="0">
            <a:off x="288519" y="4595492"/>
            <a:ext cx="8441179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CVP can be solved using Babai’s algorithm or Kannan’s embedding method (transforms CVP in SVP with +1 dimensions)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944544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(Lenstra-Lenstra-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Lovász algorithm)</a:t>
            </a:r>
            <a:endParaRPr sz="3600" b="0"/>
          </a:p>
        </p:txBody>
      </p:sp>
      <p:pic>
        <p:nvPicPr>
          <p:cNvPr id="145718253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85554125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533829724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542260941" name=""/>
          <p:cNvSpPr txBox="1"/>
          <p:nvPr/>
        </p:nvSpPr>
        <p:spPr bwMode="auto">
          <a:xfrm flipH="0" flipV="0">
            <a:off x="125563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11162055" name=""/>
          <p:cNvSpPr txBox="1"/>
          <p:nvPr/>
        </p:nvSpPr>
        <p:spPr bwMode="auto">
          <a:xfrm flipH="0" flipV="0">
            <a:off x="125563" y="1384101"/>
            <a:ext cx="8961110" cy="1189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LLL solves apprSVP/apprCVP within an approximation factor exponential in the dimension of the lattice to the shortest vector in polynomial time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p>
                        <m:sSup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</m:sSup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v||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shortest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/>
          </a:p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21671634" name=""/>
          <p:cNvSpPr txBox="1"/>
          <p:nvPr/>
        </p:nvSpPr>
        <p:spPr bwMode="auto">
          <a:xfrm flipH="0" flipV="0">
            <a:off x="125563" y="1953635"/>
            <a:ext cx="8982709" cy="43564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cs typeface="Asana Math"/>
              </a:rPr>
              <a:t>In practice: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v||</m:t>
                      </m:r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≤</m:t>
                      </m:r>
                      <m:sSup>
                        <m:sSup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1.02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</m:sSup>
                      <m:sSup>
                        <m:sSup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(det </m:t>
                          </m:r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L)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num>
                            <m:den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n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</p:txBody>
      </p:sp>
      <p:pic>
        <p:nvPicPr>
          <p:cNvPr id="209400597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-67912" y="5950173"/>
            <a:ext cx="17038419" cy="967382"/>
          </a:xfrm>
          <a:prstGeom prst="rect">
            <a:avLst/>
          </a:prstGeom>
        </p:spPr>
      </p:pic>
      <p:sp>
        <p:nvSpPr>
          <p:cNvPr id="1170739639" name=""/>
          <p:cNvSpPr txBox="1"/>
          <p:nvPr/>
        </p:nvSpPr>
        <p:spPr bwMode="auto">
          <a:xfrm flipH="0" flipV="0">
            <a:off x="288519" y="4595492"/>
            <a:ext cx="844189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807713630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60494967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222937" y="2334203"/>
            <a:ext cx="6573065" cy="3311243"/>
          </a:xfrm>
          <a:prstGeom prst="rect">
            <a:avLst/>
          </a:prstGeom>
        </p:spPr>
      </p:pic>
      <p:sp>
        <p:nvSpPr>
          <p:cNvPr id="765860209" name=""/>
          <p:cNvSpPr txBox="1"/>
          <p:nvPr/>
        </p:nvSpPr>
        <p:spPr bwMode="auto">
          <a:xfrm flipH="0" flipV="0">
            <a:off x="125563" y="5793425"/>
            <a:ext cx="8857079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Reduction algorithms like LLL transform a basis </a:t>
            </a:r>
            <a:r>
              <a:rPr sz="1800" b="1" i="0">
                <a:latin typeface="Asana Math"/>
                <a:ea typeface="Asana Math"/>
                <a:cs typeface="Asana Math"/>
              </a:rPr>
              <a:t>B </a:t>
            </a:r>
            <a:r>
              <a:rPr sz="1800" b="0" i="0">
                <a:latin typeface="Asana Math"/>
                <a:ea typeface="Asana Math"/>
                <a:cs typeface="Asana Math"/>
              </a:rPr>
              <a:t>for a lattice </a:t>
            </a:r>
            <a:r>
              <a:rPr sz="1800" b="0" i="1">
                <a:latin typeface="Asana Math"/>
                <a:ea typeface="Asana Math"/>
                <a:cs typeface="Asana Math"/>
              </a:rPr>
              <a:t>L </a:t>
            </a:r>
            <a:r>
              <a:rPr sz="1800" b="0" i="0">
                <a:latin typeface="Asana Math"/>
                <a:ea typeface="Asana Math"/>
                <a:cs typeface="Asana Math"/>
              </a:rPr>
              <a:t>into a “better” basis: vectors should be as short as possible and as orthogonal as possible to one another</a:t>
            </a:r>
            <a:endParaRPr sz="1800" b="0" i="0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9011987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the actual algorithm</a:t>
            </a:r>
            <a:endParaRPr sz="4800"/>
          </a:p>
        </p:txBody>
      </p:sp>
      <p:pic>
        <p:nvPicPr>
          <p:cNvPr id="14210601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815966131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257574481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3401347" name=""/>
          <p:cNvSpPr txBox="1"/>
          <p:nvPr/>
        </p:nvSpPr>
        <p:spPr bwMode="auto">
          <a:xfrm flipH="0" flipV="0">
            <a:off x="288519" y="5571032"/>
            <a:ext cx="4482774" cy="27467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2034061399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07170763" name=""/>
          <p:cNvSpPr txBox="1"/>
          <p:nvPr/>
        </p:nvSpPr>
        <p:spPr bwMode="auto">
          <a:xfrm flipH="0" flipV="0">
            <a:off x="116923" y="1429998"/>
            <a:ext cx="9065869" cy="120946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Definition </a:t>
            </a:r>
            <a:r>
              <a:rPr>
                <a:latin typeface="Asana Math"/>
                <a:ea typeface="Asana Math"/>
                <a:cs typeface="Asana Math"/>
              </a:rPr>
              <a:t>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be a basis for a lattice </a:t>
            </a:r>
            <a:r>
              <a:rPr b="0" i="1">
                <a:latin typeface="Asana Math"/>
                <a:ea typeface="Asana Math"/>
                <a:cs typeface="Asana Math"/>
              </a:rPr>
              <a:t>L </a:t>
            </a:r>
            <a:r>
              <a:rPr b="0" i="0">
                <a:latin typeface="Asana Math"/>
                <a:ea typeface="Asana Math"/>
                <a:cs typeface="Asana Math"/>
              </a:rPr>
              <a:t>and 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p>
                        <m:sSup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p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={</m:t>
                      </m:r>
                      <m:sSubSup>
                        <m:sSubSupPr>
                          <m:alnScr m:val="off"/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</m:t>
                      </m:r>
                      <m:sSubSup>
                        <m:sSubSupPr>
                          <m:alnScr m:val="off"/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ea typeface="Asana Math"/>
                <a:cs typeface="Asana Math"/>
              </a:rPr>
              <a:t> be the associated Gram-Schmidt orthogonal basis. </a:t>
            </a:r>
            <a:r>
              <a:rPr b="1" i="0">
                <a:latin typeface="Asana Math"/>
                <a:ea typeface="Asana Math"/>
                <a:cs typeface="Asana Math"/>
              </a:rPr>
              <a:t>B </a:t>
            </a:r>
            <a:r>
              <a:rPr b="0" i="0">
                <a:latin typeface="Asana Math"/>
                <a:ea typeface="Asana Math"/>
                <a:cs typeface="Asana Math"/>
              </a:rPr>
              <a:t>is said to be </a:t>
            </a:r>
            <a:r>
              <a:rPr b="0" i="1">
                <a:latin typeface="Asana Math"/>
                <a:ea typeface="Asana Math"/>
                <a:cs typeface="Asana Math"/>
              </a:rPr>
              <a:t>LLL reduced </a:t>
            </a:r>
            <a:r>
              <a:rPr b="0" i="0">
                <a:latin typeface="Asana Math"/>
                <a:ea typeface="Asana Math"/>
                <a:cs typeface="Asana Math"/>
              </a:rPr>
              <a:t>if it satisfies the following two conditions:</a:t>
            </a: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681672027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934112197" name=""/>
          <p:cNvSpPr txBox="1"/>
          <p:nvPr/>
        </p:nvSpPr>
        <p:spPr bwMode="auto">
          <a:xfrm flipH="0" flipV="0">
            <a:off x="116923" y="4060356"/>
            <a:ext cx="8580138" cy="22863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2 crucial steps</a:t>
            </a:r>
            <a:r>
              <a:rPr>
                <a:latin typeface="Asana Math"/>
                <a:ea typeface="Asana Math"/>
                <a:cs typeface="Asana Math"/>
              </a:rPr>
              <a:t> in the algorithm:</a:t>
            </a:r>
            <a:endParaRPr>
              <a:latin typeface="Asana Math"/>
              <a:cs typeface="Asana Math"/>
            </a:endParaRPr>
          </a:p>
          <a:p>
            <a:pPr marL="683929" lvl="1" indent="-283879">
              <a:buFont typeface="Arial"/>
              <a:buChar char="•"/>
              <a:defRPr/>
            </a:pPr>
            <a:r>
              <a:rPr b="1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Size reduction step</a:t>
            </a:r>
            <a:r>
              <a:rPr>
                <a:latin typeface="Asana Math"/>
                <a:ea typeface="Asana Math"/>
                <a:cs typeface="Asana Math"/>
              </a:rPr>
              <a:t> </a:t>
            </a:r>
            <a:endParaRPr>
              <a:latin typeface="Asana Math"/>
              <a:cs typeface="Asana Math"/>
            </a:endParaRPr>
          </a:p>
          <a:p>
            <a:pPr marL="1083979" lvl="2" indent="-283879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it</a:t>
            </a:r>
            <a:r>
              <a:rPr sz="1800">
                <a:latin typeface="Asana Math"/>
                <a:ea typeface="Asana Math"/>
                <a:cs typeface="Asana Math"/>
              </a:rPr>
              <a:t> 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aims to make the current basis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​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 smaller in the direction of the previous basis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sz="1800">
              <a:latin typeface="Asana Math"/>
              <a:cs typeface="Asana Math"/>
            </a:endParaRPr>
          </a:p>
          <a:p>
            <a:pPr marL="683929" lvl="1" indent="-283879">
              <a:buFont typeface="Arial"/>
              <a:buChar char="•"/>
              <a:defRPr/>
            </a:pPr>
            <a:r>
              <a:rPr b="1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Swap step</a:t>
            </a:r>
            <a:endParaRPr b="1">
              <a:solidFill>
                <a:srgbClr val="FF0000"/>
              </a:solidFill>
            </a:endParaRPr>
          </a:p>
          <a:p>
            <a:pPr marL="1083979" lvl="2" indent="-283879">
              <a:buFont typeface="Arial"/>
              <a:buChar char="•"/>
              <a:defRPr/>
            </a:pP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ensures that the basis vectors satisfy the Lovász condition, which is necessary to maintain progress towards finding a reduced basis</a:t>
            </a:r>
            <a:endParaRPr/>
          </a:p>
          <a:p>
            <a:pPr marL="683929" lvl="1" indent="-283879">
              <a:buFont typeface="Arial"/>
              <a:buChar char="•"/>
              <a:defRPr/>
            </a:pPr>
            <a:endParaRPr/>
          </a:p>
        </p:txBody>
      </p:sp>
      <p:sp>
        <p:nvSpPr>
          <p:cNvPr id="1570123607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24707884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108549" y="2545855"/>
            <a:ext cx="6926900" cy="13980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695796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LLL 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the actual algorithm</a:t>
            </a:r>
            <a:endParaRPr sz="4800"/>
          </a:p>
        </p:txBody>
      </p:sp>
      <p:pic>
        <p:nvPicPr>
          <p:cNvPr id="151389073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336846960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286096063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677728686" name=""/>
          <p:cNvSpPr txBox="1"/>
          <p:nvPr/>
        </p:nvSpPr>
        <p:spPr bwMode="auto">
          <a:xfrm flipH="0" flipV="0">
            <a:off x="3766017" y="5109750"/>
            <a:ext cx="5550446" cy="82521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rgbClr val="0070C0"/>
                </a:solidFill>
              </a:rPr>
              <a:t>Note</a:t>
            </a:r>
            <a:r>
              <a:rPr sz="1400"/>
              <a:t>: at each step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Sup>
                        <m:sSubSupPr>
                          <m:alnScr m:val="off"/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  <m:r>
                        <m:rPr>
                          <m:sty m:val="bi"/>
                        </m:rPr>
                        <a:rPr lang="it-IT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Sup>
                        <m:sSubSupPr>
                          <m:alnScr m:val="off"/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  <m:sup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*</m:t>
                          </m:r>
                        </m:sup>
                      </m:sSubSup>
                    </m:oMath>
                  </m:oMathPara>
                </a14:m>
              </mc:Choice>
              <mc:Fallback/>
            </mc:AlternateContent>
            <a:r>
              <a:rPr sz="1400"/>
              <a:t> is the orthogonal set of vectors obtained by applying Gram-Schmidt to the current values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4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400"/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4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4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i,j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400"/>
              <a:t>=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f>
                        <m:fPr>
                          <m:ctrlPr>
                            <a:rPr sz="14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bi"/>
                            </m:rPr>
                            <a:rPr lang="it-IT" sz="14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∙</m:t>
                          </m:r>
                          <m:sSubSup>
                            <m:sSubSupPr>
                              <m:alnScr m:val="off"/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j</m:t>
                              </m:r>
                            </m:sub>
                            <m: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*</m:t>
                              </m:r>
                            </m:sup>
                          </m:sSubSup>
                        </m:num>
                        <m:den>
                          <m:sSup>
                            <m:sSupPr>
                              <m:ctrlPr>
                                <a:rPr sz="1400" b="1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||</m:t>
                              </m:r>
                              <m:sSubSup>
                                <m:sSubSupPr>
                                  <m:alnScr m:val="off"/>
                                  <m:ctrlPr>
                                    <a:rPr sz="1400" b="1" i="1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v</m:t>
                                  </m:r>
                                </m:e>
                                <m:sub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j</m:t>
                                  </m:r>
                                </m:sub>
                                <m:sup>
                                  <m:r>
                                    <m:rPr>
                                      <m:sty m:val="bi"/>
                                    </m:rPr>
                                    <a:rPr sz="1400" u="none" strike="noStrike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  <a:ea typeface="Cambria Math"/>
                                      <a:cs typeface="Cambria Math"/>
                                    </a:rPr>
                                    <m:t>*</m:t>
                                  </m:r>
                                </m:sup>
                              </m:sSub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||</m:t>
                              </m:r>
                            </m:e>
                            <m:sup>
                              <m:r>
                                <m:rPr>
                                  <m:sty m:val="bi"/>
                                </m:rPr>
                                <a:rPr sz="14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</mc:Choice>
              <mc:Fallback/>
            </mc:AlternateContent>
            <a:endParaRPr sz="1400"/>
          </a:p>
        </p:txBody>
      </p:sp>
      <p:sp>
        <p:nvSpPr>
          <p:cNvPr id="1071197878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765850570" name=""/>
          <p:cNvSpPr txBox="1"/>
          <p:nvPr/>
        </p:nvSpPr>
        <p:spPr bwMode="auto">
          <a:xfrm flipH="0" flipV="0">
            <a:off x="116924" y="1429999"/>
            <a:ext cx="906263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944838892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1441935875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55557163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727991707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741138" y="1265038"/>
            <a:ext cx="5438057" cy="3866853"/>
          </a:xfrm>
          <a:prstGeom prst="rect">
            <a:avLst/>
          </a:prstGeom>
        </p:spPr>
      </p:pic>
      <p:sp>
        <p:nvSpPr>
          <p:cNvPr id="300242564" name=""/>
          <p:cNvSpPr txBox="1"/>
          <p:nvPr/>
        </p:nvSpPr>
        <p:spPr bwMode="auto">
          <a:xfrm flipH="0" flipV="0">
            <a:off x="-1235" y="1429998"/>
            <a:ext cx="3830497" cy="42391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b="0" i="0" u="none" strike="noStrike" cap="none" spc="0">
                <a:solidFill>
                  <a:srgbClr val="FF0000"/>
                </a:solidFill>
                <a:latin typeface="Asana Math"/>
                <a:cs typeface="Asana Math"/>
              </a:rPr>
              <a:t>Size reduction step</a:t>
            </a:r>
            <a:r>
              <a:rPr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: 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we do this by subtracting from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>
                      <m:jc m:val="left"/>
                    </m:oMathParaPr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appropriate integer 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multiples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algn="l"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(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μ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i,j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rounded to the closest integer)</m:t>
                      </m:r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of the previous vectors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so as to make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smaller.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After size reduction check if </a:t>
            </a:r>
            <a:r>
              <a:rPr lang="it-IT" b="0" i="0" u="none" strike="noStrike" cap="none" spc="0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Lov</a:t>
            </a:r>
            <a:r>
              <a:rPr lang="it-IT" b="0" i="0" u="none" strike="noStrike" cap="none" spc="0">
                <a:solidFill>
                  <a:srgbClr val="FF0000"/>
                </a:solidFill>
                <a:latin typeface="Asana Math"/>
                <a:ea typeface="Asana Math"/>
                <a:cs typeface="Asana Math"/>
              </a:rPr>
              <a:t>ász condition</a:t>
            </a: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is satisfied. 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 it is, we have a nearly optimal ordering of the vectors.</a:t>
            </a:r>
            <a:endParaRPr lang="it-IT" b="0" i="0" u="none" strike="noStrike" cap="none" spc="0">
              <a:solidFill>
                <a:schemeClr val="tx1"/>
              </a:solidFill>
              <a:latin typeface="Asana Math"/>
              <a:ea typeface="Asana Math"/>
              <a:cs typeface="Asana Math"/>
            </a:endParaRPr>
          </a:p>
          <a:p>
            <a:pPr marL="283879" indent="-283879" algn="l">
              <a:buFont typeface="Arial"/>
              <a:buChar char="•"/>
              <a:defRPr/>
            </a:pPr>
            <a:r>
              <a:rPr lang="it-IT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 not, reorder the vectors and do further size reduction.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86722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175668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5000" lnSpcReduction="1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4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BKZ-LLL   </a:t>
            </a:r>
            <a:r>
              <a:rPr lang="it-IT" sz="36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block Korkin-Zolotarev LLL</a:t>
            </a:r>
            <a:endParaRPr sz="3600" b="0"/>
          </a:p>
        </p:txBody>
      </p:sp>
      <p:pic>
        <p:nvPicPr>
          <p:cNvPr id="67024935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9721003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710089648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908558891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00433718" name=""/>
          <p:cNvSpPr txBox="1"/>
          <p:nvPr/>
        </p:nvSpPr>
        <p:spPr bwMode="auto">
          <a:xfrm flipH="0" flipV="0">
            <a:off x="116924" y="1429999"/>
            <a:ext cx="9062630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endParaRPr b="0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ea typeface="Asana Math"/>
              <a:cs typeface="Asana Math"/>
            </a:endParaRPr>
          </a:p>
        </p:txBody>
      </p:sp>
      <p:sp>
        <p:nvSpPr>
          <p:cNvPr id="1295671969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869766143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248954276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02333707" name=""/>
          <p:cNvSpPr txBox="1"/>
          <p:nvPr/>
        </p:nvSpPr>
        <p:spPr bwMode="auto">
          <a:xfrm flipH="0" flipV="0">
            <a:off x="83767" y="1429998"/>
            <a:ext cx="8784670" cy="28675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The block Korkin–Zolotarev variant of the LLL algorithm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 replaces the swap step in the standard LLL algorithm by 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 block reduction step (block of size </a:t>
            </a:r>
            <a:r>
              <a:rPr lang="it-IT" sz="1800" b="1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r>
              <a:rPr lang="it-IT" sz="18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) </a:t>
            </a: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to achieve a more global reduction across the entire basis.</a:t>
            </a:r>
            <a:endParaRPr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LLL works with </a:t>
            </a:r>
            <a:r>
              <a:rPr lang="it-IT" sz="1800" b="0" i="1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=2 (performs reduction working on pairs of vectors).</a:t>
            </a:r>
            <a:endParaRPr lang="it-IT"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BKZ-LLL works with a block of vectors of length </a:t>
            </a:r>
            <a:r>
              <a:rPr lang="it-IT" sz="1800" b="0" i="1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β</a:t>
            </a:r>
            <a:endParaRPr lang="it-IT" sz="1800" b="0" i="1" u="none" strike="noStrike" cap="none" spc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rgbClr val="000000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k+1</m:t>
                          </m:r>
                        </m:sub>
                      </m:sSub>
                      <m:r>
                        <m:rPr>
                          <m:sty m:val="bi"/>
                        </m:rPr>
                        <a:rPr lang="it-IT" sz="1800" u="none" strike="noStrike" cap="none" spc="0">
                          <a:solidFill>
                            <a:srgbClr val="000000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1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k+</m:t>
                          </m:r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rgbClr val="000000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β-1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lang="it-IT" sz="18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algn="l">
              <a:defRPr/>
            </a:pPr>
            <a:r>
              <a:rPr sz="1800" b="0" i="0" u="none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and replaces them with a KZ-reduced basis spanning the same sublattice.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algn="l">
              <a:defRPr/>
            </a:pPr>
            <a:endParaRPr sz="1800" b="0" i="0" u="none">
              <a:solidFill>
                <a:srgbClr val="000000"/>
              </a:solidFill>
              <a:latin typeface="Asana Math"/>
              <a:ea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855681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Kannan’s embedding method</a:t>
            </a:r>
            <a:endParaRPr sz="3600" b="0"/>
          </a:p>
        </p:txBody>
      </p:sp>
      <p:pic>
        <p:nvPicPr>
          <p:cNvPr id="6815754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409887167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172351455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2050323319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062399382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2097528864" name=""/>
          <p:cNvSpPr txBox="1"/>
          <p:nvPr/>
        </p:nvSpPr>
        <p:spPr bwMode="auto">
          <a:xfrm flipH="0" flipV="0">
            <a:off x="288519" y="2220741"/>
            <a:ext cx="898198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0">
              <a:latin typeface="Asana Math"/>
              <a:cs typeface="Asana Math"/>
            </a:endParaRPr>
          </a:p>
        </p:txBody>
      </p:sp>
      <p:sp>
        <p:nvSpPr>
          <p:cNvPr id="1563473235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211875794" name=""/>
          <p:cNvSpPr txBox="1"/>
          <p:nvPr/>
        </p:nvSpPr>
        <p:spPr bwMode="auto">
          <a:xfrm flipH="0" flipV="0">
            <a:off x="269413" y="2991445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666523603" name=""/>
          <p:cNvSpPr txBox="1"/>
          <p:nvPr/>
        </p:nvSpPr>
        <p:spPr bwMode="auto">
          <a:xfrm flipH="0" flipV="0">
            <a:off x="83767" y="1429998"/>
            <a:ext cx="8999590" cy="3741946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Express a CVP problem as a SVP instance to solve it </a:t>
            </a:r>
            <a:endParaRPr sz="1800" b="1" i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 lang="it-IT" sz="1800" b="0" i="0">
                <a:latin typeface="Asana Math"/>
                <a:ea typeface="Asana Math"/>
                <a:cs typeface="Asana Math"/>
              </a:rPr>
              <a:t>Basis: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endParaRPr sz="1800" b="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Target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b="0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Solution to CVP problem: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+...+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b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Then we have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≈</m:t>
                      </m:r>
                      <m:nary>
                        <m:naryPr>
                          <m:chr m:val="∑"/>
                          <m:grow m:val="off"/>
                          <m:limLoc m:val="undOvr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  <m:e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b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    </m:t>
                              </m:r>
                            </m:sub>
                          </m:sSub>
                        </m:e>
                      </m:nary>
                      <m:box>
                        <m:boxPr>
                          <m:aln m:val="off"/>
                          <m:diff m:val="off"/>
                          <m:noBreak m:val="off"/>
                          <m:opEmu m:val="on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boxPr>
                        <m:e>
                          <m:groupChr>
                            <m:groupChrPr>
                              <m:chr m:val="⇒"/>
                              <m:pos m:val="top"/>
                              <m:vertJc m:val="top"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groupChrPr>
                            <m:e>
                              <m:r>
                                <m:rPr/>
                                <a:rPr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 </m:t>
                              </m:r>
                            </m:e>
                          </m:groupChr>
                        </m:e>
                      </m:box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 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</m:t>
                      </m:r>
                      <m:nary>
                        <m:naryPr>
                          <m:chr m:val="∑"/>
                          <m:grow m:val="off"/>
                          <m:limLoc m:val="undOvr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naryPr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p>
                        <m:e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c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b"/>
                                </m:rPr>
                                <a:rPr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b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+</m:t>
                          </m:r>
                          <m:r>
                            <m:rPr>
                              <m:sty m:val="b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e</m:t>
                          </m:r>
                        </m:e>
                      </m:nary>
                    </m:oMath>
                  </m:oMathPara>
                </a14:m>
              </mc:Choice>
              <mc:Fallback/>
            </mc:AlternateContent>
            <a:r>
              <a:rPr b="0">
                <a:latin typeface="Asana Math"/>
                <a:ea typeface="Asana Math"/>
                <a:cs typeface="Asana Math"/>
              </a:rPr>
              <a:t>         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||</m:t>
                      </m:r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e|| </m:t>
                      </m:r>
                    </m:oMath>
                  </m:oMathPara>
                </a14:m>
              </mc:Choice>
              <mc:Fallback/>
            </mc:AlternateContent>
            <a:r>
              <a:rPr b="0">
                <a:latin typeface="Asana Math"/>
                <a:ea typeface="Asana Math"/>
                <a:cs typeface="Asana Math"/>
              </a:rPr>
              <a:t>is small.</a:t>
            </a:r>
            <a:endParaRPr b="0">
              <a:latin typeface="Asana Math"/>
              <a:cs typeface="Asana Math"/>
            </a:endParaRPr>
          </a:p>
          <a:p>
            <a:pPr>
              <a:defRPr/>
            </a:pPr>
            <a:endParaRPr b="1">
              <a:latin typeface="Asana Math"/>
              <a:cs typeface="Asana Math"/>
            </a:endParaRPr>
          </a:p>
          <a:p>
            <a:pPr>
              <a:defRPr/>
            </a:pPr>
            <a:r>
              <a:rPr b="0">
                <a:latin typeface="Asana Math"/>
                <a:ea typeface="Asana Math"/>
                <a:cs typeface="Asana Math"/>
              </a:rPr>
              <a:t>Hence, consider the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n+1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ea typeface="Asana Math"/>
                <a:cs typeface="Asana Math"/>
              </a:rPr>
              <a:t> </a:t>
            </a:r>
            <a:r>
              <a:rPr b="0" i="0">
                <a:latin typeface="Asana Math"/>
                <a:ea typeface="Asana Math"/>
                <a:cs typeface="Asana Math"/>
              </a:rPr>
              <a:t>dimensional lattice with basis 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p>
                        <m:sSup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p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'</m:t>
                          </m:r>
                        </m:sup>
                      </m:sSup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2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b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B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sty m:val="b"/>
                                  </m:rPr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t</m:t>
                                </m:r>
                              </m:e>
                              <m:e>
                                <m:r>
                                  <m:rPr>
                                    <m:sty m:val="i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q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ea typeface="Asana Math"/>
                <a:cs typeface="Asana Math"/>
              </a:rPr>
              <a:t>which contains the short vector (</a:t>
            </a:r>
            <a:r>
              <a:rPr b="1" i="0">
                <a:latin typeface="Asana Math"/>
                <a:ea typeface="Asana Math"/>
                <a:cs typeface="Asana Math"/>
              </a:rPr>
              <a:t>e</a:t>
            </a:r>
            <a:r>
              <a:rPr b="0" i="0">
                <a:latin typeface="Asana Math"/>
                <a:ea typeface="Asana Math"/>
                <a:cs typeface="Asana Math"/>
              </a:rPr>
              <a:t>, </a:t>
            </a:r>
            <a:r>
              <a:rPr b="0" i="1">
                <a:latin typeface="Asana Math"/>
                <a:ea typeface="Asana Math"/>
                <a:cs typeface="Asana Math"/>
              </a:rPr>
              <a:t>q</a:t>
            </a:r>
            <a:r>
              <a:rPr b="0" i="0">
                <a:latin typeface="Asana Math"/>
                <a:ea typeface="Asana Math"/>
                <a:cs typeface="Asana Math"/>
              </a:rPr>
              <a:t>) by the linear combination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(-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,...,-</m:t>
                      </m:r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1)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ea typeface="Asana Math"/>
                <a:cs typeface="Asana Math"/>
              </a:rPr>
              <a:t>The solution is given by subtracting </a:t>
            </a:r>
            <a:r>
              <a:rPr b="1" i="0">
                <a:latin typeface="Asana Math"/>
                <a:ea typeface="Asana Math"/>
                <a:cs typeface="Asana Math"/>
              </a:rPr>
              <a:t>e </a:t>
            </a:r>
            <a:r>
              <a:rPr b="0" i="0">
                <a:latin typeface="Asana Math"/>
                <a:ea typeface="Asana Math"/>
                <a:cs typeface="Asana Math"/>
              </a:rPr>
              <a:t>from </a:t>
            </a:r>
            <a:r>
              <a:rPr b="1" i="0">
                <a:latin typeface="Asana Math"/>
                <a:ea typeface="Asana Math"/>
                <a:cs typeface="Asana Math"/>
              </a:rPr>
              <a:t>t</a:t>
            </a:r>
            <a:endParaRPr b="1" i="0"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506726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HNP  </a:t>
            </a:r>
            <a:r>
              <a:rPr lang="it-IT" sz="28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	</a:t>
            </a:r>
            <a:r>
              <a:rPr lang="it-IT" sz="2800" b="0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Hidden Number Problem</a:t>
            </a:r>
            <a:endParaRPr sz="3600" b="0"/>
          </a:p>
        </p:txBody>
      </p:sp>
      <p:pic>
        <p:nvPicPr>
          <p:cNvPr id="168950641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1263938716" name=""/>
          <p:cNvSpPr/>
          <p:nvPr/>
        </p:nvSpPr>
        <p:spPr bwMode="auto">
          <a:xfrm flipH="0" flipV="0">
            <a:off x="2961173" y="5571032"/>
            <a:ext cx="2931218" cy="42707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829788645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606178" name=""/>
          <p:cNvSpPr txBox="1"/>
          <p:nvPr/>
        </p:nvSpPr>
        <p:spPr bwMode="auto">
          <a:xfrm flipH="0" flipV="0">
            <a:off x="116924" y="1384100"/>
            <a:ext cx="8910150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82517678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56082321" name=""/>
          <p:cNvSpPr txBox="1"/>
          <p:nvPr/>
        </p:nvSpPr>
        <p:spPr bwMode="auto">
          <a:xfrm flipH="0" flipV="0">
            <a:off x="378006" y="1613059"/>
            <a:ext cx="9159469" cy="477562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cs typeface="Asana Math"/>
              </a:rPr>
              <a:t>Secret integer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 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mod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p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cs typeface="Asana Math"/>
              </a:rPr>
              <a:t> </a:t>
            </a:r>
            <a:endParaRPr b="0" i="1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Known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</m:t>
                      </m:r>
                    </m:oMath>
                  </m:oMathPara>
                </a14:m>
              </mc:Choice>
              <mc:Fallback/>
            </mc:AlternateContent>
            <a:r>
              <a:rPr b="0" i="1">
                <a:latin typeface="Asana Math"/>
                <a:cs typeface="Asana Math"/>
              </a:rPr>
              <a:t> </a:t>
            </a:r>
            <a:r>
              <a:rPr b="0" i="0">
                <a:latin typeface="Asana Math"/>
                <a:cs typeface="Asana Math"/>
              </a:rPr>
              <a:t>pairs of integers</a:t>
            </a:r>
            <a:r>
              <a:rPr b="0" i="0">
                <a:latin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Sup>
                        <m:sSubSupPr>
                          <m:alnScr m:val="off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</m:t>
                          </m:r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{(</m:t>
                          </m:r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t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, </m:t>
                          </m:r>
                          <m:sSub>
                            <m:sSubPr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a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  <m:r>
                            <m:rPr>
                              <m:sty m:val="p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)</m:t>
                          </m:r>
                          <m:r>
                            <m:rPr/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}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i=1</m:t>
                          </m:r>
                        </m:sub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p>
                      </m:sSubSup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 such that 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α-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p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with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|&lt;B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 for some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B&lt;p</m:t>
                      </m:r>
                    </m:oMath>
                  </m:oMathPara>
                </a14:m>
              </mc:Choice>
              <mc:Fallback/>
            </mc:AlternateContent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Reformulate as seeking a solution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 y=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α</m:t>
                      </m:r>
                    </m:oMath>
                  </m:oMathPara>
                </a14:m>
              </mc:Choice>
              <mc:Fallback/>
            </mc:AlternateContent>
            <a:r>
              <a:rPr b="0" i="0">
                <a:latin typeface="Asana Math"/>
                <a:cs typeface="Asana Math"/>
              </a:rPr>
              <a:t> 		to the unconstrained system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This is solvable by solving CVP with lattices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r>
              <a:rPr b="0" i="0">
                <a:latin typeface="Asana Math"/>
                <a:cs typeface="Asana Math"/>
              </a:rPr>
              <a:t>It’s easier to solve SVP so express it as an SVP instance</a:t>
            </a:r>
            <a:endParaRPr b="0" i="0">
              <a:latin typeface="Asana Math"/>
              <a:cs typeface="Asana Math"/>
            </a:endParaRPr>
          </a:p>
          <a:p>
            <a:pPr>
              <a:defRPr/>
            </a:pPr>
            <a:endParaRPr b="1" i="1">
              <a:latin typeface="Asana Math"/>
              <a:cs typeface="Asana Math"/>
            </a:endParaRPr>
          </a:p>
        </p:txBody>
      </p:sp>
      <p:sp>
        <p:nvSpPr>
          <p:cNvPr id="88962851" name=""/>
          <p:cNvSpPr txBox="1"/>
          <p:nvPr/>
        </p:nvSpPr>
        <p:spPr bwMode="auto">
          <a:xfrm flipH="0" flipV="0">
            <a:off x="288519" y="4595492"/>
            <a:ext cx="8529019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485314805" name=""/>
          <p:cNvSpPr txBox="1"/>
          <p:nvPr/>
        </p:nvSpPr>
        <p:spPr bwMode="auto">
          <a:xfrm flipH="0" flipV="0">
            <a:off x="365137" y="4160422"/>
            <a:ext cx="805975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739969912" name=""/>
          <p:cNvSpPr txBox="1"/>
          <p:nvPr/>
        </p:nvSpPr>
        <p:spPr bwMode="auto">
          <a:xfrm flipH="0" flipV="0">
            <a:off x="83768" y="1429999"/>
            <a:ext cx="899923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96280184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961173" y="4079139"/>
            <a:ext cx="3015730" cy="1227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(Elliptic Curve Digital Signature Algorithm)</a:t>
            </a:r>
            <a:endParaRPr sz="36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 bwMode="auto">
          <a:xfrm>
            <a:off x="410136" y="1384539"/>
            <a:ext cx="8323725" cy="4525962"/>
          </a:xfrm>
        </p:spPr>
        <p:txBody>
          <a:bodyPr/>
          <a:lstStyle/>
          <a:p>
            <a:pPr>
              <a:defRPr/>
            </a:pPr>
            <a:r>
              <a:rPr lang="it-IT">
                <a:latin typeface="Asana Math"/>
                <a:ea typeface="Asana Math"/>
                <a:cs typeface="Asana Math"/>
              </a:rPr>
              <a:t>Parameters: Elliptic curve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E</m:t>
                      </m:r>
                    </m:oMath>
                  </m:oMathPara>
                </a14:m>
              </mc:Choice>
              <mc:Fallback/>
            </mc:AlternateContent>
            <a:r>
              <a:rPr lang="it-IT">
                <a:latin typeface="Asana Math"/>
                <a:ea typeface="Asana Math"/>
                <a:cs typeface="Asana Math"/>
              </a:rPr>
              <a:t>,</a:t>
            </a: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generator point</a:t>
            </a:r>
            <a:r>
              <a:rPr lang="it-IT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G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on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E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of order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Private Key: integer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 </m:t>
                      </m:r>
                    </m:oMath>
                  </m:oMathPara>
                </a14:m>
              </mc:Choice>
              <mc:Fallback/>
            </mc:AlternateContent>
            <a:endParaRPr sz="220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Public Key: Curve point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Q=dG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			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 sz="2200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Sign message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:</a:t>
            </a:r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Hash the message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h=H(m)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	</a:t>
            </a:r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Randomly pick a nonce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</m:oMath>
                  </m:oMathPara>
                </a14:m>
              </mc:Choice>
              <mc:Fallback/>
            </mc:AlternateContent>
            <a:endParaRPr sz="220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Compute</a:t>
            </a:r>
            <a:endParaRPr>
              <a:latin typeface="Asana Math"/>
              <a:cs typeface="Asana Math"/>
            </a:endParaRPr>
          </a:p>
          <a:p>
            <a:pPr marL="1128036" lvl="2" indent="-327936">
              <a:buFont typeface="Arial"/>
              <a:buChar char="•"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r=</m:t>
                      </m:r>
                      <m:sSub>
                        <m:sSubPr>
                          <m:ctrlPr>
                            <a:rPr sz="22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(kG)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 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 marL="1128036" lvl="2" indent="-327936">
              <a:buFont typeface="Arial"/>
              <a:buChar char="•"/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s=</m:t>
                      </m:r>
                      <m:sSup>
                        <m:sSupPr>
                          <m:ctrlPr>
                            <a:rPr sz="22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22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(h+dr) </m:t>
                      </m:r>
                      <m:r>
                        <m:rPr>
                          <m:sty m:val="p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 </m:t>
                      </m:r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 marL="727986" lvl="1" indent="-327936">
              <a:buFont typeface="Arial"/>
              <a:buChar char="•"/>
              <a:defRPr/>
            </a:pPr>
            <a:r>
              <a:rPr>
                <a:latin typeface="Asana Math"/>
                <a:ea typeface="Asana Math"/>
                <a:cs typeface="Asana Math"/>
              </a:rPr>
              <a:t>Signature is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 r , s )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</p:txBody>
      </p:sp>
      <p:pic>
        <p:nvPicPr>
          <p:cNvPr id="163646269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7975717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as HNP instance</a:t>
            </a:r>
            <a:endParaRPr sz="3600" b="0"/>
          </a:p>
        </p:txBody>
      </p:sp>
      <p:pic>
        <p:nvPicPr>
          <p:cNvPr id="15382505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542184485" name=""/>
          <p:cNvSpPr/>
          <p:nvPr/>
        </p:nvSpPr>
        <p:spPr bwMode="auto">
          <a:xfrm flipH="0" flipV="0">
            <a:off x="2961172" y="5571031"/>
            <a:ext cx="2931218" cy="427077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462606336" name=""/>
          <p:cNvSpPr txBox="1"/>
          <p:nvPr/>
        </p:nvSpPr>
        <p:spPr bwMode="auto">
          <a:xfrm flipH="0" flipV="0">
            <a:off x="365136" y="1587516"/>
            <a:ext cx="4943835" cy="36611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1557443" name=""/>
          <p:cNvSpPr txBox="1"/>
          <p:nvPr/>
        </p:nvSpPr>
        <p:spPr bwMode="auto">
          <a:xfrm flipH="0" flipV="0">
            <a:off x="116923" y="1384099"/>
            <a:ext cx="9026069" cy="201203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Formulate the ECDSA key recovery problem as an instance of the Hidden Number Problem and compute the shortest vector of a specially constructed lattice to obtain the solution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Assumption: the attacker has access to multiple signatures and hashes of the messages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  <a:p>
            <a:pPr>
              <a:defRPr/>
            </a:pPr>
            <a:endParaRPr/>
          </a:p>
        </p:txBody>
      </p:sp>
      <p:sp>
        <p:nvSpPr>
          <p:cNvPr id="1477297605" name=""/>
          <p:cNvSpPr txBox="1"/>
          <p:nvPr/>
        </p:nvSpPr>
        <p:spPr bwMode="auto">
          <a:xfrm flipH="0" flipV="0">
            <a:off x="288518" y="4079139"/>
            <a:ext cx="9080269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824829384" name=""/>
          <p:cNvSpPr txBox="1"/>
          <p:nvPr/>
        </p:nvSpPr>
        <p:spPr bwMode="auto">
          <a:xfrm flipH="0" flipV="0">
            <a:off x="288518" y="4595491"/>
            <a:ext cx="8529018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74908215" name=""/>
          <p:cNvSpPr txBox="1"/>
          <p:nvPr/>
        </p:nvSpPr>
        <p:spPr bwMode="auto">
          <a:xfrm flipH="0" flipV="0">
            <a:off x="365136" y="4160421"/>
            <a:ext cx="8059756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157994459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9713" y="2835103"/>
            <a:ext cx="4023720" cy="703601"/>
          </a:xfrm>
          <a:prstGeom prst="rect">
            <a:avLst/>
          </a:prstGeom>
        </p:spPr>
      </p:pic>
      <p:pic>
        <p:nvPicPr>
          <p:cNvPr id="168194895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4712838" y="2615693"/>
            <a:ext cx="3781596" cy="923011"/>
          </a:xfrm>
          <a:prstGeom prst="rect">
            <a:avLst/>
          </a:prstGeom>
        </p:spPr>
      </p:pic>
      <p:pic>
        <p:nvPicPr>
          <p:cNvPr id="197229634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1938414" y="4214784"/>
            <a:ext cx="5229225" cy="12763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090220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9" y="250083"/>
            <a:ext cx="9238003" cy="76194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ECDSA as HNP instance</a:t>
            </a:r>
            <a:endParaRPr sz="3600" b="0"/>
          </a:p>
        </p:txBody>
      </p:sp>
      <p:pic>
        <p:nvPicPr>
          <p:cNvPr id="8824887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4" y="6272120"/>
            <a:ext cx="3962757" cy="323488"/>
          </a:xfrm>
          <a:prstGeom prst="rect">
            <a:avLst/>
          </a:prstGeom>
        </p:spPr>
      </p:pic>
      <p:sp>
        <p:nvSpPr>
          <p:cNvPr id="442193272" name=""/>
          <p:cNvSpPr/>
          <p:nvPr/>
        </p:nvSpPr>
        <p:spPr bwMode="auto">
          <a:xfrm flipH="0" flipV="0">
            <a:off x="3687404" y="5448128"/>
            <a:ext cx="4667744" cy="64044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r>
              <a:rPr sz="1800" b="1">
                <a:solidFill>
                  <a:srgbClr val="0070C0"/>
                </a:solidFill>
                <a:latin typeface="Asana Math"/>
                <a:ea typeface="Asana Math"/>
                <a:cs typeface="Asana Math"/>
              </a:rPr>
              <a:t>Assumption</a:t>
            </a:r>
            <a:r>
              <a:rPr sz="1800">
                <a:latin typeface="Asana Math"/>
                <a:ea typeface="Asana Math"/>
                <a:cs typeface="Asana Math"/>
              </a:rPr>
              <a:t>: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sz="1800">
                <a:latin typeface="Asana Math"/>
                <a:ea typeface="Asana Math"/>
                <a:cs typeface="Asana Math"/>
              </a:rPr>
              <a:t> are small </a:t>
            </a:r>
            <a:endParaRPr sz="1800">
              <a:latin typeface="Asana Math"/>
              <a:ea typeface="Asana Math"/>
              <a:cs typeface="Asana Math"/>
            </a:endParaRPr>
          </a:p>
          <a:p>
            <a:pPr algn="ctr"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(which means MSB = 0)</a:t>
            </a: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192604271" name=""/>
          <p:cNvSpPr txBox="1"/>
          <p:nvPr/>
        </p:nvSpPr>
        <p:spPr bwMode="auto">
          <a:xfrm flipH="0" flipV="0">
            <a:off x="365137" y="1587517"/>
            <a:ext cx="4943835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491291914" name=""/>
          <p:cNvSpPr txBox="1"/>
          <p:nvPr/>
        </p:nvSpPr>
        <p:spPr bwMode="auto">
          <a:xfrm flipH="0" flipV="0">
            <a:off x="4633451" y="1384099"/>
            <a:ext cx="557361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Construct the lattice basis</a:t>
            </a:r>
            <a:endParaRPr>
              <a:latin typeface="Asana Math"/>
              <a:cs typeface="Asana Math"/>
            </a:endParaRPr>
          </a:p>
        </p:txBody>
      </p:sp>
      <p:sp>
        <p:nvSpPr>
          <p:cNvPr id="1601127461" name=""/>
          <p:cNvSpPr txBox="1"/>
          <p:nvPr/>
        </p:nvSpPr>
        <p:spPr bwMode="auto">
          <a:xfrm flipH="0" flipV="0">
            <a:off x="288519" y="4079139"/>
            <a:ext cx="908027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863558052" name=""/>
          <p:cNvSpPr txBox="1"/>
          <p:nvPr/>
        </p:nvSpPr>
        <p:spPr bwMode="auto">
          <a:xfrm flipH="0" flipV="0">
            <a:off x="80796" y="3977360"/>
            <a:ext cx="8545218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cs typeface="Asana Math"/>
              </a:rPr>
              <a:t> will be the distance</a:t>
            </a:r>
            <a:endParaRPr lang="it-IT"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</p:txBody>
      </p:sp>
      <p:sp>
        <p:nvSpPr>
          <p:cNvPr id="1739043960" name=""/>
          <p:cNvSpPr txBox="1"/>
          <p:nvPr/>
        </p:nvSpPr>
        <p:spPr bwMode="auto">
          <a:xfrm flipH="0" flipV="0">
            <a:off x="80796" y="3713019"/>
            <a:ext cx="8095397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Solve CVP with target vector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using Kannan’s embedding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89830363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9713" y="1384099"/>
            <a:ext cx="3095495" cy="1368260"/>
          </a:xfrm>
          <a:prstGeom prst="rect">
            <a:avLst/>
          </a:prstGeom>
        </p:spPr>
      </p:pic>
      <p:sp>
        <p:nvSpPr>
          <p:cNvPr id="710029007" name=""/>
          <p:cNvSpPr txBox="1"/>
          <p:nvPr/>
        </p:nvSpPr>
        <p:spPr bwMode="auto">
          <a:xfrm flipH="0" flipV="0">
            <a:off x="80796" y="2752360"/>
            <a:ext cx="476549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in unknowns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|&lt;B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055527026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4523250" y="1693762"/>
            <a:ext cx="2622071" cy="1526776"/>
          </a:xfrm>
          <a:prstGeom prst="rect">
            <a:avLst/>
          </a:prstGeom>
        </p:spPr>
      </p:pic>
      <p:pic>
        <p:nvPicPr>
          <p:cNvPr id="2138072024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flipH="0" flipV="0">
            <a:off x="179713" y="4343481"/>
            <a:ext cx="3277247" cy="1783207"/>
          </a:xfrm>
          <a:prstGeom prst="rect">
            <a:avLst/>
          </a:prstGeom>
        </p:spPr>
      </p:pic>
      <p:sp>
        <p:nvSpPr>
          <p:cNvPr id="1640205888" name=""/>
          <p:cNvSpPr txBox="1"/>
          <p:nvPr/>
        </p:nvSpPr>
        <p:spPr bwMode="auto">
          <a:xfrm flipH="0" flipV="0">
            <a:off x="3687404" y="4731774"/>
            <a:ext cx="5912547" cy="46698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1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b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</m:t>
                      </m:r>
                      <m:f>
                        <m:f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fPr>
                        <m:num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Bd</m:t>
                          </m:r>
                        </m:num>
                        <m:den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n</m:t>
                          </m:r>
                        </m:den>
                      </m:f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,B)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a short vector in this lattice</a:t>
            </a:r>
            <a:endParaRPr/>
          </a:p>
        </p:txBody>
      </p:sp>
      <p:sp>
        <p:nvSpPr>
          <p:cNvPr id="1560221883" name=""/>
          <p:cNvSpPr txBox="1"/>
          <p:nvPr/>
        </p:nvSpPr>
        <p:spPr bwMode="auto">
          <a:xfrm flipH="0" flipV="0">
            <a:off x="179713" y="3220538"/>
            <a:ext cx="2030298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t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1"/>
              <a:t>      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i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i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9488524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nonzero MSB</a:t>
            </a:r>
            <a:endParaRPr sz="3600" b="0"/>
          </a:p>
        </p:txBody>
      </p:sp>
      <p:pic>
        <p:nvPicPr>
          <p:cNvPr id="6573586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439186723" name=""/>
          <p:cNvSpPr txBox="1"/>
          <p:nvPr/>
        </p:nvSpPr>
        <p:spPr bwMode="auto">
          <a:xfrm flipH="0" flipV="0">
            <a:off x="288518" y="2432476"/>
            <a:ext cx="8099451" cy="257178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If MSB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nonzero and known, we can write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leak (left shifted)</a:t>
            </a:r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|y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|&lt;K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.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Then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k-td-a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≡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0 </m:t>
                      </m:r>
                      <m:r>
                        <m:rPr>
                          <m:sty m:val="p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 n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becomes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(x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+y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)-td-a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n</m:t>
                      </m:r>
                    </m:oMath>
                  </m:oMathPara>
                </a14:m>
              </mc:Choice>
              <mc:Fallback/>
            </mc:AlternateContent>
            <a:endParaRPr i="0">
              <a:latin typeface="Asana Math"/>
              <a:cs typeface="Asana Math"/>
            </a:endParaRPr>
          </a:p>
          <a:p>
            <a:pPr>
              <a:defRPr/>
            </a:pPr>
            <a:endParaRPr i="1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						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y-td-u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h-x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557789622" name=""/>
          <p:cNvSpPr txBox="1"/>
          <p:nvPr/>
        </p:nvSpPr>
        <p:spPr bwMode="auto">
          <a:xfrm flipH="0" flipV="0">
            <a:off x="288518" y="4079139"/>
            <a:ext cx="9080269" cy="36611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9972339" name=""/>
          <p:cNvSpPr txBox="1"/>
          <p:nvPr/>
        </p:nvSpPr>
        <p:spPr bwMode="auto">
          <a:xfrm flipH="0" flipV="0">
            <a:off x="288518" y="5213242"/>
            <a:ext cx="489820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This is again an instance of HNP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small 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3185568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813639" y="1406352"/>
            <a:ext cx="5516720" cy="9646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26245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nonzero LSB</a:t>
            </a:r>
            <a:endParaRPr sz="3600" b="0"/>
          </a:p>
        </p:txBody>
      </p:sp>
      <p:pic>
        <p:nvPicPr>
          <p:cNvPr id="110362641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2100541994" name=""/>
          <p:cNvSpPr txBox="1"/>
          <p:nvPr/>
        </p:nvSpPr>
        <p:spPr bwMode="auto">
          <a:xfrm flipH="0" flipV="0">
            <a:off x="365135" y="2555379"/>
            <a:ext cx="8124650" cy="2594004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If LSB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nonzero and known, we can write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where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leak,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is the size of the leak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|y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i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|&lt;K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.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Then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k-td-a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≡</m:t>
                      </m:r>
                      <m:r>
                        <m:rPr/>
                        <a:rPr>
                          <a:latin typeface="Cambria Math"/>
                          <a:ea typeface="Cambria Math"/>
                          <a:cs typeface="Cambria Math"/>
                        </a:rPr>
                        <m:t>0 </m:t>
                      </m:r>
                      <m:r>
                        <m:rPr>
                          <m:sty m:val="p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>
                          <a:latin typeface="Cambria Math"/>
                          <a:ea typeface="Cambria Math"/>
                          <a:cs typeface="Cambria Math"/>
                        </a:rPr>
                        <m:t> n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becomes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(x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y)-td-a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 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mod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n</m:t>
                      </m:r>
                    </m:oMath>
                  </m:oMathPara>
                </a14:m>
              </mc:Choice>
              <mc:Fallback/>
            </mc:AlternateContent>
            <a:endParaRPr i="0">
              <a:latin typeface="Asana Math"/>
              <a:cs typeface="Asana Math"/>
            </a:endParaRPr>
          </a:p>
          <a:p>
            <a:pPr>
              <a:defRPr/>
            </a:pPr>
            <a:endParaRPr i="1"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						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y-td-u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-l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(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lang="it-IT" sz="1800" u="none" strike="noStrike" cap="none" spc="0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h-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x)</m:t>
                      </m:r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1697503505" name=""/>
          <p:cNvSpPr txBox="1"/>
          <p:nvPr/>
        </p:nvSpPr>
        <p:spPr bwMode="auto">
          <a:xfrm flipH="0" flipV="0">
            <a:off x="365136" y="5382234"/>
            <a:ext cx="5554308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Once again, solve HNP as before and retrieve the key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36291604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543567" y="1286700"/>
            <a:ext cx="5197806" cy="12686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657439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middle bits</a:t>
            </a:r>
            <a:endParaRPr sz="3600" b="0"/>
          </a:p>
        </p:txBody>
      </p:sp>
      <p:pic>
        <p:nvPicPr>
          <p:cNvPr id="187943081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171570602" name=""/>
          <p:cNvSpPr txBox="1"/>
          <p:nvPr/>
        </p:nvSpPr>
        <p:spPr bwMode="auto">
          <a:xfrm flipH="0" flipV="0">
            <a:off x="232015" y="2555379"/>
            <a:ext cx="8912075" cy="339474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This is more complex, since we have two unknown chunks of the nonce to recover per signature. A generally larger leak is needed too.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Given two signatures generated with the same private key, the nonces satisfy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+t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+u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≡0</m:t>
                      </m:r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mod </m:t>
                      </m:r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 lang="it-IT" sz="1800" u="none" strike="noStrike" cap="none" spc="0">
              <a:solidFill>
                <a:schemeClr val="tx1"/>
              </a:solidFill>
              <a:latin typeface="Cambria Math"/>
              <a:ea typeface="Cambria Math"/>
              <a:cs typeface="Cambri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t=-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s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r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u=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r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-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sz="1800" b="0" i="1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i"/>
                                </m:rPr>
                                <a:rPr sz="180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-1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h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Since we know the middle bits (shifted) of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are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</m:t>
                      </m:r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respectively, we can write</a:t>
            </a:r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                           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>
                <a:latin typeface="Asana Math"/>
                <a:ea typeface="Asana Math"/>
                <a:cs typeface="Asana Math"/>
              </a:rPr>
              <a:t>        and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     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a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p>
                        <m:sSup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e>
                        <m:sup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l</m:t>
                          </m:r>
                        </m:sup>
                      </m:sSup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where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i="0">
                <a:latin typeface="Asana Math"/>
                <a:ea typeface="Asana Math"/>
                <a:cs typeface="Asana Math"/>
              </a:rPr>
              <a:t>,</a:t>
            </a:r>
            <a:r>
              <a:rPr i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c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are unknown but small, less than some bound K</a:t>
            </a:r>
            <a:endParaRPr>
              <a:latin typeface="Asana Math"/>
              <a:ea typeface="Asana Math"/>
              <a:cs typeface="Asana Math"/>
            </a:endParaRPr>
          </a:p>
        </p:txBody>
      </p:sp>
      <p:sp>
        <p:nvSpPr>
          <p:cNvPr id="646404685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pic>
        <p:nvPicPr>
          <p:cNvPr id="186813101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1810510" y="1279030"/>
            <a:ext cx="5229225" cy="12763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667962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Known middle bits</a:t>
            </a:r>
            <a:endParaRPr sz="3600" b="0"/>
          </a:p>
        </p:txBody>
      </p:sp>
      <p:pic>
        <p:nvPicPr>
          <p:cNvPr id="203073647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05298" y="6272118"/>
            <a:ext cx="3962756" cy="323487"/>
          </a:xfrm>
          <a:prstGeom prst="rect">
            <a:avLst/>
          </a:prstGeom>
        </p:spPr>
      </p:pic>
      <p:sp>
        <p:nvSpPr>
          <p:cNvPr id="1403395988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pic>
        <p:nvPicPr>
          <p:cNvPr id="3162970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925524" y="1483573"/>
            <a:ext cx="2596366" cy="379954"/>
          </a:xfrm>
          <a:prstGeom prst="rect">
            <a:avLst/>
          </a:prstGeom>
        </p:spPr>
      </p:pic>
      <p:pic>
        <p:nvPicPr>
          <p:cNvPr id="140652970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1878440" y="1796405"/>
            <a:ext cx="5255839" cy="411106"/>
          </a:xfrm>
          <a:prstGeom prst="rect">
            <a:avLst/>
          </a:prstGeom>
        </p:spPr>
      </p:pic>
      <p:pic>
        <p:nvPicPr>
          <p:cNvPr id="180138478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 rot="10799989" flipH="1" flipV="1">
            <a:off x="260488" y="2309056"/>
            <a:ext cx="8785496" cy="551660"/>
          </a:xfrm>
          <a:prstGeom prst="rect">
            <a:avLst/>
          </a:prstGeom>
        </p:spPr>
      </p:pic>
      <p:pic>
        <p:nvPicPr>
          <p:cNvPr id="154314595" name=""/>
          <p:cNvPicPr>
            <a:picLocks noChangeAspect="1"/>
          </p:cNvPicPr>
          <p:nvPr/>
        </p:nvPicPr>
        <p:blipFill>
          <a:blip r:embed="rId7"/>
          <a:stretch/>
        </p:blipFill>
        <p:spPr bwMode="auto">
          <a:xfrm flipH="0" flipV="0">
            <a:off x="1463875" y="2916349"/>
            <a:ext cx="6378721" cy="398670"/>
          </a:xfrm>
          <a:prstGeom prst="rect">
            <a:avLst/>
          </a:prstGeom>
        </p:spPr>
      </p:pic>
      <p:sp>
        <p:nvSpPr>
          <p:cNvPr id="547145024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pic>
        <p:nvPicPr>
          <p:cNvPr id="194183338" name="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 flipH="0" flipV="0">
            <a:off x="288518" y="3501272"/>
            <a:ext cx="3554044" cy="1275690"/>
          </a:xfrm>
          <a:prstGeom prst="rect">
            <a:avLst/>
          </a:prstGeom>
        </p:spPr>
      </p:pic>
      <p:sp>
        <p:nvSpPr>
          <p:cNvPr id="701830539" name=""/>
          <p:cNvSpPr txBox="1"/>
          <p:nvPr/>
        </p:nvSpPr>
        <p:spPr bwMode="auto">
          <a:xfrm flipH="0" flipV="0">
            <a:off x="3568388" y="3519619"/>
            <a:ext cx="5484433" cy="1067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600">
                <a:latin typeface="Asana Math"/>
                <a:ea typeface="Asana Math"/>
                <a:cs typeface="Asana Math"/>
              </a:rPr>
              <a:t>Running BKZ on B we obtain a basis containing the vector</a:t>
            </a:r>
            <a:r>
              <a:rPr sz="1600" b="1">
                <a:latin typeface="Asana Math"/>
                <a:ea typeface="Asana Math"/>
                <a:cs typeface="Asana Math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v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=(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4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  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5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)</m:t>
                      </m:r>
                    </m:oMath>
                  </m:oMathPara>
                </a14:m>
              </mc:Choice>
              <mc:Fallback/>
            </mc:AlternateContent>
            <a:endParaRPr sz="1600">
              <a:latin typeface="Asana Math"/>
              <a:cs typeface="Asana Math"/>
            </a:endParaRPr>
          </a:p>
          <a:p>
            <a:pPr>
              <a:defRPr/>
            </a:pPr>
            <a:r>
              <a:rPr sz="1600">
                <a:latin typeface="Asana Math"/>
                <a:ea typeface="Asana Math"/>
                <a:cs typeface="Asana Math"/>
              </a:rPr>
              <a:t>This corresponds to the linear equation</a:t>
            </a:r>
            <a:endParaRPr sz="1600"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3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4</m:t>
                          </m:r>
                        </m:sub>
                      </m:sSub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+</m:t>
                      </m:r>
                      <m:sSub>
                        <m:sSubPr>
                          <m:ctrlPr>
                            <a:rPr sz="16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z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6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5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6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=0</m:t>
                      </m:r>
                    </m:oMath>
                  </m:oMathPara>
                </a14:m>
              </mc:Choice>
              <mc:Fallback/>
            </mc:AlternateContent>
            <a:endParaRPr sz="1600">
              <a:latin typeface="Asana Math"/>
              <a:cs typeface="Asana Math"/>
            </a:endParaRPr>
          </a:p>
        </p:txBody>
      </p:sp>
      <p:sp>
        <p:nvSpPr>
          <p:cNvPr id="58314306" name=""/>
          <p:cNvSpPr txBox="1"/>
          <p:nvPr/>
        </p:nvSpPr>
        <p:spPr bwMode="auto">
          <a:xfrm flipH="0" flipV="0">
            <a:off x="57220" y="4967878"/>
            <a:ext cx="8809809" cy="914760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Do the same for the next three short vectors in the basis, solve the system and retrieve</a:t>
            </a:r>
            <a:endParaRPr>
              <a:latin typeface="Asana Math"/>
              <a:cs typeface="Asana Math"/>
            </a:endParaRPr>
          </a:p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 x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i"/>
                        </m:rPr>
                        <a:rPr sz="1800" u="none" strike="noStrike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 , </m:t>
                      </m:r>
                      <m:sSub>
                        <m:sSubPr>
                          <m:ctrlPr>
                            <a:rPr sz="1800" b="0" i="1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y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sz="1800"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326080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Generalization of the attack</a:t>
            </a:r>
            <a:endParaRPr sz="3600" b="0"/>
          </a:p>
        </p:txBody>
      </p:sp>
      <p:pic>
        <p:nvPicPr>
          <p:cNvPr id="19431773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1716610998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sp>
        <p:nvSpPr>
          <p:cNvPr id="1226228996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sp>
        <p:nvSpPr>
          <p:cNvPr id="109647943" name=""/>
          <p:cNvSpPr txBox="1"/>
          <p:nvPr/>
        </p:nvSpPr>
        <p:spPr bwMode="auto">
          <a:xfrm flipH="0" flipV="0">
            <a:off x="3568389" y="3519620"/>
            <a:ext cx="54790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508425655" name=""/>
          <p:cNvSpPr txBox="1"/>
          <p:nvPr/>
        </p:nvSpPr>
        <p:spPr bwMode="auto">
          <a:xfrm flipH="0" flipV="0">
            <a:off x="57221" y="4967879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939570585" name=""/>
          <p:cNvSpPr txBox="1"/>
          <p:nvPr/>
        </p:nvSpPr>
        <p:spPr bwMode="auto">
          <a:xfrm flipH="0" flipV="0">
            <a:off x="259928" y="1592035"/>
            <a:ext cx="85180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83914538" name=""/>
          <p:cNvSpPr txBox="1"/>
          <p:nvPr/>
        </p:nvSpPr>
        <p:spPr bwMode="auto">
          <a:xfrm flipH="0" flipV="0">
            <a:off x="223186" y="1775095"/>
            <a:ext cx="8591555" cy="64044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It is possible to retrieve the key starting from chunks of bits in arbitrary positions of the nonce solving an instance of the Extended Hidden Number Problem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966234025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563856" y="2878952"/>
            <a:ext cx="7910215" cy="1281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3569175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18" y="250083"/>
            <a:ext cx="9238002" cy="761946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References</a:t>
            </a:r>
            <a:endParaRPr sz="3600" b="0"/>
          </a:p>
        </p:txBody>
      </p:sp>
      <p:pic>
        <p:nvPicPr>
          <p:cNvPr id="170107495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3" y="6272119"/>
            <a:ext cx="3962756" cy="323487"/>
          </a:xfrm>
          <a:prstGeom prst="rect">
            <a:avLst/>
          </a:prstGeom>
        </p:spPr>
      </p:pic>
      <p:sp>
        <p:nvSpPr>
          <p:cNvPr id="317144840" name=""/>
          <p:cNvSpPr txBox="1"/>
          <p:nvPr/>
        </p:nvSpPr>
        <p:spPr bwMode="auto">
          <a:xfrm flipH="0" flipV="0">
            <a:off x="365136" y="5382234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Asana Math"/>
              <a:cs typeface="Asana Math"/>
            </a:endParaRPr>
          </a:p>
        </p:txBody>
      </p:sp>
      <p:sp>
        <p:nvSpPr>
          <p:cNvPr id="1076253596" name=""/>
          <p:cNvSpPr/>
          <p:nvPr/>
        </p:nvSpPr>
        <p:spPr bwMode="auto">
          <a:xfrm>
            <a:off x="9736911" y="4708700"/>
            <a:ext cx="2756364" cy="85659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d>
                        <m:dPr>
                          <m:begChr m:val="["/>
                          <m:endChr m:val="]"/>
                          <m:ctrlPr>
                            <a:rPr sz="1800" b="0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m>
                            <m:mPr>
                              <m:baseJc m:val="center"/>
                              <m:cGp/>
                              <m:cGpRule/>
                              <m:cSp/>
                              <m:mcs>
                                <m:mc>
                                  <m:mcPr>
                                    <m:mcJc m:val="center"/>
                                    <m:count m:val="3"/>
                                  </m:mcPr>
                                </m:mc>
                              </m:mcs>
                              <m:plcHide m:val="off"/>
                              <m:rSp/>
                              <m:rSpRule/>
                              <m:ctrlPr>
                                <a:rPr sz="1800" b="0" i="0" u="none" strike="noStrike">
                                  <a:solidFill>
                                    <a:schemeClr val="tx1"/>
                                  </a:solidFill>
                                  <a:latin typeface="Cambria Math"/>
                                  <a:ea typeface="Cambria Math"/>
                                  <a:cs typeface="Cambria Math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sz="1800" u="none" strike="noStrike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K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  Kt   Kt</m:t>
                                </m:r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2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l</m:t>
                                    </m:r>
                                  </m:sup>
                                </m:sSup>
                              </m:e>
                              <m:e>
                                <m:sSup>
                                  <m:sSupPr>
                                    <m:ctrlPr>
                                      <a:rPr sz="1800" b="0" i="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u</m:t>
                                    </m:r>
                                  </m:e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sz="1800" u="none" strike="noStrike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  <a:cs typeface="Cambria Math"/>
                                      </a:rPr>
                                      <m:t>'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 Kn                     </m:t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>
                                    <m:sty m:val="p"/>
                                  </m:rPr>
                                  <a:rPr lang="it-IT" sz="1800" u="none" strike="noStrike" cap="none" spc="0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  <m:e>
                                <m:r>
                                  <m:rPr/>
                                  <a:rPr>
                                    <a:latin typeface="Cambria Math"/>
                                    <a:ea typeface="Cambria Math"/>
                                    <a:cs typeface="Cambria Math"/>
                                  </a:rPr>
                                  <m:t/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</mc:Choice>
              <mc:Fallback/>
            </mc:AlternateContent>
            <a:endParaRPr>
              <a:latin typeface="Cambria Math"/>
              <a:ea typeface="Cambria Math"/>
              <a:cs typeface="Cambria Math"/>
            </a:endParaRPr>
          </a:p>
        </p:txBody>
      </p:sp>
      <p:sp>
        <p:nvSpPr>
          <p:cNvPr id="474672023" name=""/>
          <p:cNvSpPr txBox="1"/>
          <p:nvPr/>
        </p:nvSpPr>
        <p:spPr bwMode="auto">
          <a:xfrm flipH="0" flipV="0">
            <a:off x="3568389" y="3519620"/>
            <a:ext cx="5479034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293753793" name=""/>
          <p:cNvSpPr txBox="1"/>
          <p:nvPr/>
        </p:nvSpPr>
        <p:spPr bwMode="auto">
          <a:xfrm flipH="0" flipV="0">
            <a:off x="57221" y="4967879"/>
            <a:ext cx="183636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17826706" name=""/>
          <p:cNvSpPr txBox="1"/>
          <p:nvPr/>
        </p:nvSpPr>
        <p:spPr bwMode="auto">
          <a:xfrm flipH="0" flipV="0">
            <a:off x="259928" y="1592035"/>
            <a:ext cx="851807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724284074" name=""/>
          <p:cNvSpPr txBox="1"/>
          <p:nvPr/>
        </p:nvSpPr>
        <p:spPr bwMode="auto">
          <a:xfrm flipH="0" flipV="0">
            <a:off x="223186" y="1775095"/>
            <a:ext cx="8613515" cy="2012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4" tooltip="https://cic.iacr.org/p/1/1/28/pdf"/>
              </a:rPr>
              <a:t>Survey: Recovering cryptographic keys from partial information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5" tooltip="https://eprint.iacr.org/2019/023.pdf"/>
              </a:rPr>
              <a:t>Biased Nonce Sense: Lattice Attacks against Weak ECDSA Signatures in Cryptocurrencies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6" tooltip="https://tches.iacr.org/index.php/TCHES/article/download/7337/6509/"/>
              </a:rPr>
              <a:t>Return of the Hidden Number Problem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7" tooltip="https://tches.iacr.org/index.php/TCHES/article/view/10294/9744"/>
              </a:rPr>
              <a:t>Improved Attacks on (EC)DSA with Nonce Leakage by by Lattice Sieving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indent="-283879">
              <a:buFont typeface="Arial"/>
              <a:buChar char="•"/>
              <a:defRPr/>
            </a:pPr>
            <a:r>
              <a:rPr u="sng">
                <a:solidFill>
                  <a:schemeClr val="hlink"/>
                </a:solidFill>
                <a:hlinkClick r:id="rId8" tooltip="https://eprint.iacr.org/2023/032.pdf"/>
              </a:rPr>
              <a:t>A Gentle Tutorial for Lattice-Based Cryptanalysis</a:t>
            </a:r>
            <a:endParaRPr>
              <a:latin typeface="Asana Math"/>
              <a:ea typeface="Asana Math"/>
              <a:cs typeface="Asana Math"/>
            </a:endParaRPr>
          </a:p>
          <a:p>
            <a:pPr marL="283879" lvl="0" indent="-283879">
              <a:buFont typeface="Arial"/>
              <a:buChar char="•"/>
              <a:defRPr/>
            </a:pPr>
            <a:r>
              <a:rPr sz="1800">
                <a:latin typeface="Asana Math"/>
                <a:ea typeface="Asana Math"/>
                <a:cs typeface="Asana Math"/>
              </a:rPr>
              <a:t>An Introduction to Mathematical Cryptography</a:t>
            </a:r>
            <a:endParaRPr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7401211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Nonce recovery and ECDSA security</a:t>
            </a:r>
            <a:endParaRPr sz="3600"/>
          </a:p>
          <a:p>
            <a:pPr>
              <a:defRPr/>
            </a:pPr>
            <a:endParaRPr/>
          </a:p>
        </p:txBody>
      </p:sp>
      <p:sp>
        <p:nvSpPr>
          <p:cNvPr id="95934222" name="Segnaposto contenuto 2"/>
          <p:cNvSpPr>
            <a:spLocks noGrp="1"/>
          </p:cNvSpPr>
          <p:nvPr>
            <p:ph idx="1"/>
          </p:nvPr>
        </p:nvSpPr>
        <p:spPr bwMode="auto">
          <a:xfrm flipH="0" flipV="0">
            <a:off x="410136" y="1384539"/>
            <a:ext cx="8323725" cy="981827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k</m:t>
                      </m:r>
                    </m:oMath>
                  </m:oMathPara>
                </a14:m>
              </mc:Choice>
              <mc:Fallback/>
            </mc:AlternateContent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must be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a:r>
              <a:rPr lang="it-IT" sz="2200" b="0" i="0" u="none" strike="noStrike" cap="none" spc="0">
                <a:solidFill>
                  <a:srgbClr val="000000"/>
                </a:solidFill>
                <a:latin typeface="Cambria Math"/>
                <a:ea typeface="Cambria Math"/>
                <a:cs typeface="Cambria Math"/>
              </a:rPr>
              <a:t>generated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uniformly 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at random,</a:t>
            </a:r>
            <a:endParaRPr sz="2200" b="0" i="0" u="none" strike="noStrike" cap="none" spc="0">
              <a:solidFill>
                <a:schemeClr val="tx1"/>
              </a:solidFill>
              <a:latin typeface="Cambria Math"/>
              <a:cs typeface="Cambria Math"/>
            </a:endParaRPr>
          </a:p>
          <a:p>
            <a:pPr>
              <a:defRPr/>
            </a:pPr>
            <a:r>
              <a:rPr lang="it-IT" sz="2200" b="0" i="0" u="none" strike="noStrike" cap="none" spc="0">
                <a:solidFill>
                  <a:schemeClr val="tx1"/>
                </a:solidFill>
                <a:latin typeface="Cambria Math"/>
                <a:ea typeface="Cambria Math"/>
                <a:cs typeface="Cambria Math"/>
              </a:rPr>
              <a:t>or we can use many signatures to compute the private key</a:t>
            </a:r>
            <a:r>
              <a:rPr lang="it-IT" sz="2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22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d</m:t>
                      </m:r>
                    </m:oMath>
                  </m:oMathPara>
                </a14:m>
              </mc:Choice>
              <mc:Fallback/>
            </mc:AlternateContent>
            <a:endParaRPr/>
          </a:p>
        </p:txBody>
      </p:sp>
      <p:pic>
        <p:nvPicPr>
          <p:cNvPr id="4173758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  <p:pic>
        <p:nvPicPr>
          <p:cNvPr id="7480835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68382" y="2144514"/>
            <a:ext cx="8421319" cy="3615133"/>
          </a:xfrm>
          <a:prstGeom prst="rect">
            <a:avLst/>
          </a:prstGeom>
        </p:spPr>
      </p:pic>
      <p:sp>
        <p:nvSpPr>
          <p:cNvPr id="1698792844" name=""/>
          <p:cNvSpPr/>
          <p:nvPr/>
        </p:nvSpPr>
        <p:spPr bwMode="auto">
          <a:xfrm flipH="0" flipV="0">
            <a:off x="2961175" y="5571034"/>
            <a:ext cx="2928701" cy="43571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/>
                        <a:rPr sz="2200">
                          <a:latin typeface="Cambria Math"/>
                        </a:rPr>
                        <m:t>d</m:t>
                      </m:r>
                      <m:r>
                        <m:rPr/>
                        <a:rPr sz="2200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sz="2200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dPr>
                        <m:e>
                          <m:r>
                            <m:rPr/>
                            <a:rPr sz="2200">
                              <a:latin typeface="Cambria Math"/>
                            </a:rPr>
                            <m:t>sk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−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h</m:t>
                          </m:r>
                        </m:e>
                      </m:d>
                      <m:sSup>
                        <m:sSupPr>
                          <m:ctrlPr>
                            <a:rPr sz="2200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pPr>
                        <m:e>
                          <m:r>
                            <m:rPr/>
                            <a:rPr sz="2200">
                              <a:latin typeface="Cambria Math"/>
                            </a:rPr>
                            <m:t>r</m:t>
                          </m:r>
                        </m:e>
                        <m:sup>
                          <m:r>
                            <m:rPr/>
                            <a:rPr sz="2200">
                              <a:latin typeface="Cambria Math"/>
                            </a:rPr>
                            <m:t>-</m:t>
                          </m:r>
                          <m:r>
                            <m:rPr/>
                            <a:rPr sz="2200">
                              <a:latin typeface="Cambria Math"/>
                            </a:rPr>
                            <m:t>1</m:t>
                          </m:r>
                        </m:sup>
                      </m:sSup>
                      <m:r>
                        <m:rPr>
                          <m:sty m:val="p"/>
                        </m:rPr>
                        <a:rPr sz="2200">
                          <a:latin typeface="Cambria Math"/>
                        </a:rPr>
                        <m:t> mod </m:t>
                      </m:r>
                      <m:r>
                        <m:rPr/>
                        <a:rPr sz="2200">
                          <a:latin typeface="Cambria Math"/>
                        </a:rPr>
                        <m:t>n</m:t>
                      </m:r>
                    </m:oMath>
                  </m:oMathPara>
                </a14:m>
              </mc:Choice>
              <mc:Fallback/>
            </mc:AlternateContent>
            <a:endParaRPr sz="2200">
              <a:latin typeface="Cambria Math"/>
              <a:ea typeface="Cambria Math"/>
              <a:cs typeface="Cambri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26230642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7"/>
            <a:ext cx="8581042" cy="59767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Nonce recovery and ECDSA security</a:t>
            </a:r>
            <a:endParaRPr sz="3600"/>
          </a:p>
          <a:p>
            <a:pPr>
              <a:defRPr/>
            </a:pPr>
            <a:endParaRPr/>
          </a:p>
        </p:txBody>
      </p:sp>
      <p:sp>
        <p:nvSpPr>
          <p:cNvPr id="2045241257" name="Segnaposto contenuto 2"/>
          <p:cNvSpPr>
            <a:spLocks noGrp="1"/>
          </p:cNvSpPr>
          <p:nvPr>
            <p:ph idx="1"/>
          </p:nvPr>
        </p:nvSpPr>
        <p:spPr bwMode="auto">
          <a:xfrm flipH="0" flipV="0">
            <a:off x="410135" y="1384538"/>
            <a:ext cx="8323724" cy="3459603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Partial information on specific bits of the nonce can be recovered via side-channel attacks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MOD not running in constant time (if &lt; n the function return early)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Scalar multiplication of points on EC not running in constant time</a:t>
            </a:r>
            <a:endParaRPr sz="2200" b="0" i="0" u="none" strike="noStrike" cap="none" spc="0">
              <a:solidFill>
                <a:srgbClr val="000000"/>
              </a:solidFill>
              <a:latin typeface="Asana Math"/>
              <a:cs typeface="Asana Math"/>
            </a:endParaRPr>
          </a:p>
          <a:p>
            <a:pPr marL="305908" indent="-305908">
              <a:buFont typeface="Arial"/>
              <a:buChar char="•"/>
              <a:defRPr/>
            </a:pPr>
            <a:r>
              <a:rPr lang="it-IT" sz="2200" b="0" i="0" u="none" strike="noStrike" cap="none" spc="0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Many more...</a:t>
            </a:r>
            <a:endParaRPr lang="it-IT" sz="2200" b="0" i="0" u="none" strike="noStrike" cap="none" spc="0">
              <a:solidFill>
                <a:srgbClr val="000000"/>
              </a:solidFill>
              <a:latin typeface="Cambria Math"/>
              <a:ea typeface="Cambria Math"/>
              <a:cs typeface="Cambria Math"/>
            </a:endParaRPr>
          </a:p>
          <a:p>
            <a:pPr marL="3506308" lvl="8" indent="-305908">
              <a:buFont typeface="Arial"/>
              <a:buChar char="•"/>
              <a:defRPr/>
            </a:pPr>
            <a:endParaRPr lang="it-IT" sz="2200"/>
          </a:p>
        </p:txBody>
      </p:sp>
      <p:pic>
        <p:nvPicPr>
          <p:cNvPr id="12088028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6" y="6272122"/>
            <a:ext cx="3962759" cy="323490"/>
          </a:xfrm>
          <a:prstGeom prst="rect">
            <a:avLst/>
          </a:prstGeom>
        </p:spPr>
      </p:pic>
      <p:sp>
        <p:nvSpPr>
          <p:cNvPr id="844378901" name=""/>
          <p:cNvSpPr/>
          <p:nvPr/>
        </p:nvSpPr>
        <p:spPr bwMode="auto">
          <a:xfrm flipH="0" flipV="0">
            <a:off x="2961175" y="5571034"/>
            <a:ext cx="2929781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9857461" name="Titolo 4"/>
          <p:cNvSpPr>
            <a:spLocks noGrp="1"/>
          </p:cNvSpPr>
          <p:nvPr>
            <p:ph type="ctrTitle" idx="4294967295"/>
          </p:nvPr>
        </p:nvSpPr>
        <p:spPr bwMode="auto">
          <a:xfrm>
            <a:off x="641533" y="4149724"/>
            <a:ext cx="7772400" cy="968373"/>
          </a:xfrm>
        </p:spPr>
        <p:txBody>
          <a:bodyPr>
            <a:noAutofit/>
          </a:bodyPr>
          <a:lstStyle/>
          <a:p>
            <a:pPr algn="ctr">
              <a:defRPr/>
            </a:pPr>
            <a:r>
              <a:rPr lang="it-IT" sz="2800"/>
              <a:t>Firma convenzione </a:t>
            </a:r>
            <a:br>
              <a:rPr lang="it-IT" sz="2800"/>
            </a:br>
            <a:r>
              <a:rPr lang="it-IT" sz="2800"/>
              <a:t>Politecnico </a:t>
            </a:r>
            <a:r>
              <a:rPr lang="it-IT" sz="2800"/>
              <a:t>di Milano </a:t>
            </a:r>
            <a:r>
              <a:rPr lang="it-IT" sz="2800"/>
              <a:t>e </a:t>
            </a:r>
            <a:r>
              <a:rPr lang="it-IT" sz="2800"/>
              <a:t>Veneranda Fabbrica del Duomo di Milano</a:t>
            </a:r>
            <a:endParaRPr/>
          </a:p>
        </p:txBody>
      </p:sp>
      <p:sp>
        <p:nvSpPr>
          <p:cNvPr id="1994411633" name="Sottotitolo 10"/>
          <p:cNvSpPr>
            <a:spLocks noGrp="1"/>
          </p:cNvSpPr>
          <p:nvPr>
            <p:ph type="subTitle" idx="4294967295"/>
          </p:nvPr>
        </p:nvSpPr>
        <p:spPr bwMode="auto">
          <a:xfrm>
            <a:off x="641533" y="5743573"/>
            <a:ext cx="7772400" cy="708024"/>
          </a:xfrm>
        </p:spPr>
        <p:txBody>
          <a:bodyPr>
            <a:normAutofit fontScale="92500" lnSpcReduction="10000"/>
          </a:bodyPr>
          <a:lstStyle/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Aula Magna – Rettorato</a:t>
            </a:r>
            <a:endParaRPr/>
          </a:p>
          <a:p>
            <a:pPr algn="ctr">
              <a:defRPr/>
            </a:pPr>
            <a:r>
              <a:rPr lang="it-IT" b="1">
                <a:solidFill>
                  <a:schemeClr val="bg1"/>
                </a:solidFill>
              </a:rPr>
              <a:t>Mercoledì 27 maggio 2015</a:t>
            </a:r>
            <a:endParaRPr/>
          </a:p>
          <a:p>
            <a:pPr>
              <a:defRPr/>
            </a:pPr>
            <a:endParaRPr lang="it-IT"/>
          </a:p>
        </p:txBody>
      </p:sp>
      <p:sp>
        <p:nvSpPr>
          <p:cNvPr id="190983614" name="Rettangolo 6"/>
          <p:cNvSpPr/>
          <p:nvPr/>
        </p:nvSpPr>
        <p:spPr bwMode="auto">
          <a:xfrm>
            <a:off x="0" y="3832223"/>
            <a:ext cx="9144000" cy="302577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t-IT"/>
          </a:p>
        </p:txBody>
      </p:sp>
      <p:grpSp>
        <p:nvGrpSpPr>
          <p:cNvPr id="1431802718" name="Gruppo 7"/>
          <p:cNvGrpSpPr/>
          <p:nvPr/>
        </p:nvGrpSpPr>
        <p:grpSpPr bwMode="auto">
          <a:xfrm>
            <a:off x="48006" y="3816351"/>
            <a:ext cx="9036646" cy="180000"/>
            <a:chOff x="1218339" y="275866"/>
            <a:chExt cx="17715121" cy="567842"/>
          </a:xfrm>
        </p:grpSpPr>
        <p:cxnSp>
          <p:nvCxnSpPr>
            <p:cNvPr id="90185162" name="Connettore 1 8"/>
            <p:cNvCxnSpPr>
              <a:cxnSpLocks/>
            </p:cNvCxnSpPr>
            <p:nvPr userDrawn="1"/>
          </p:nvCxnSpPr>
          <p:spPr bwMode="auto">
            <a:xfrm>
              <a:off x="121833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296580" name="Connettore 1 9"/>
            <p:cNvCxnSpPr>
              <a:cxnSpLocks/>
            </p:cNvCxnSpPr>
            <p:nvPr userDrawn="1"/>
          </p:nvCxnSpPr>
          <p:spPr bwMode="auto">
            <a:xfrm>
              <a:off x="136720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8166996" name="Connettore 1 11"/>
            <p:cNvCxnSpPr>
              <a:cxnSpLocks/>
            </p:cNvCxnSpPr>
            <p:nvPr userDrawn="1"/>
          </p:nvCxnSpPr>
          <p:spPr bwMode="auto">
            <a:xfrm>
              <a:off x="151607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7948236" name="Connettore 1 12"/>
            <p:cNvCxnSpPr>
              <a:cxnSpLocks/>
            </p:cNvCxnSpPr>
            <p:nvPr userDrawn="1"/>
          </p:nvCxnSpPr>
          <p:spPr bwMode="auto">
            <a:xfrm>
              <a:off x="166494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313296" name="Connettore 1 13"/>
            <p:cNvCxnSpPr>
              <a:cxnSpLocks/>
            </p:cNvCxnSpPr>
            <p:nvPr userDrawn="1"/>
          </p:nvCxnSpPr>
          <p:spPr bwMode="auto">
            <a:xfrm>
              <a:off x="181380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899830" name="Connettore 1 14"/>
            <p:cNvCxnSpPr>
              <a:cxnSpLocks/>
            </p:cNvCxnSpPr>
            <p:nvPr userDrawn="1"/>
          </p:nvCxnSpPr>
          <p:spPr bwMode="auto">
            <a:xfrm>
              <a:off x="196267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6110344" name="Connettore 1 15"/>
            <p:cNvCxnSpPr>
              <a:cxnSpLocks/>
            </p:cNvCxnSpPr>
            <p:nvPr userDrawn="1"/>
          </p:nvCxnSpPr>
          <p:spPr bwMode="auto">
            <a:xfrm>
              <a:off x="211154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0817214" name="Connettore 1 16"/>
            <p:cNvCxnSpPr>
              <a:cxnSpLocks/>
            </p:cNvCxnSpPr>
            <p:nvPr userDrawn="1"/>
          </p:nvCxnSpPr>
          <p:spPr bwMode="auto">
            <a:xfrm>
              <a:off x="22604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7449800" name="Connettore 1 17"/>
            <p:cNvCxnSpPr>
              <a:cxnSpLocks/>
            </p:cNvCxnSpPr>
            <p:nvPr userDrawn="1"/>
          </p:nvCxnSpPr>
          <p:spPr bwMode="auto">
            <a:xfrm>
              <a:off x="240927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0530282" name="Connettore 1 18"/>
            <p:cNvCxnSpPr>
              <a:cxnSpLocks/>
            </p:cNvCxnSpPr>
            <p:nvPr userDrawn="1"/>
          </p:nvCxnSpPr>
          <p:spPr bwMode="auto">
            <a:xfrm>
              <a:off x="255814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8372082" name="Connettore 1 19"/>
            <p:cNvCxnSpPr>
              <a:cxnSpLocks/>
            </p:cNvCxnSpPr>
            <p:nvPr userDrawn="1"/>
          </p:nvCxnSpPr>
          <p:spPr bwMode="auto">
            <a:xfrm>
              <a:off x="270700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8372351" name="Connettore 1 20"/>
            <p:cNvCxnSpPr>
              <a:cxnSpLocks/>
            </p:cNvCxnSpPr>
            <p:nvPr userDrawn="1"/>
          </p:nvCxnSpPr>
          <p:spPr bwMode="auto">
            <a:xfrm>
              <a:off x="285587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0729172" name="Connettore 1 21"/>
            <p:cNvCxnSpPr>
              <a:cxnSpLocks/>
            </p:cNvCxnSpPr>
            <p:nvPr userDrawn="1"/>
          </p:nvCxnSpPr>
          <p:spPr bwMode="auto">
            <a:xfrm>
              <a:off x="300474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4036280" name="Connettore 1 22"/>
            <p:cNvCxnSpPr>
              <a:cxnSpLocks/>
            </p:cNvCxnSpPr>
            <p:nvPr userDrawn="1"/>
          </p:nvCxnSpPr>
          <p:spPr bwMode="auto">
            <a:xfrm>
              <a:off x="315361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0149799" name="Connettore 1 23"/>
            <p:cNvCxnSpPr>
              <a:cxnSpLocks/>
            </p:cNvCxnSpPr>
            <p:nvPr userDrawn="1"/>
          </p:nvCxnSpPr>
          <p:spPr bwMode="auto">
            <a:xfrm>
              <a:off x="33024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5670373" name="Connettore 1 24"/>
            <p:cNvCxnSpPr>
              <a:cxnSpLocks/>
            </p:cNvCxnSpPr>
            <p:nvPr userDrawn="1"/>
          </p:nvCxnSpPr>
          <p:spPr bwMode="auto">
            <a:xfrm>
              <a:off x="345134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3462121" name="Connettore 1 25"/>
            <p:cNvCxnSpPr>
              <a:cxnSpLocks/>
            </p:cNvCxnSpPr>
            <p:nvPr userDrawn="1"/>
          </p:nvCxnSpPr>
          <p:spPr bwMode="auto">
            <a:xfrm>
              <a:off x="36002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1917812" name="Connettore 1 26"/>
            <p:cNvCxnSpPr>
              <a:cxnSpLocks/>
            </p:cNvCxnSpPr>
            <p:nvPr userDrawn="1"/>
          </p:nvCxnSpPr>
          <p:spPr bwMode="auto">
            <a:xfrm>
              <a:off x="37490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8030228" name="Connettore 1 27"/>
            <p:cNvCxnSpPr>
              <a:cxnSpLocks/>
            </p:cNvCxnSpPr>
            <p:nvPr userDrawn="1"/>
          </p:nvCxnSpPr>
          <p:spPr bwMode="auto">
            <a:xfrm>
              <a:off x="389794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1069912" name="Connettore 1 28"/>
            <p:cNvCxnSpPr>
              <a:cxnSpLocks/>
            </p:cNvCxnSpPr>
            <p:nvPr userDrawn="1"/>
          </p:nvCxnSpPr>
          <p:spPr bwMode="auto">
            <a:xfrm>
              <a:off x="40468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1574833" name="Connettore 1 29"/>
            <p:cNvCxnSpPr>
              <a:cxnSpLocks/>
            </p:cNvCxnSpPr>
            <p:nvPr userDrawn="1"/>
          </p:nvCxnSpPr>
          <p:spPr bwMode="auto">
            <a:xfrm>
              <a:off x="419567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124937" name="Connettore 1 30"/>
            <p:cNvCxnSpPr>
              <a:cxnSpLocks/>
            </p:cNvCxnSpPr>
            <p:nvPr userDrawn="1"/>
          </p:nvCxnSpPr>
          <p:spPr bwMode="auto">
            <a:xfrm>
              <a:off x="434454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2678812" name="Connettore 1 31"/>
            <p:cNvCxnSpPr>
              <a:cxnSpLocks/>
            </p:cNvCxnSpPr>
            <p:nvPr userDrawn="1"/>
          </p:nvCxnSpPr>
          <p:spPr bwMode="auto">
            <a:xfrm>
              <a:off x="449341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058187" name="Connettore 1 32"/>
            <p:cNvCxnSpPr>
              <a:cxnSpLocks/>
            </p:cNvCxnSpPr>
            <p:nvPr userDrawn="1"/>
          </p:nvCxnSpPr>
          <p:spPr bwMode="auto">
            <a:xfrm>
              <a:off x="464228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487837" name="Connettore 1 33"/>
            <p:cNvCxnSpPr>
              <a:cxnSpLocks/>
            </p:cNvCxnSpPr>
            <p:nvPr userDrawn="1"/>
          </p:nvCxnSpPr>
          <p:spPr bwMode="auto">
            <a:xfrm>
              <a:off x="479114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6260395" name="Connettore 1 34"/>
            <p:cNvCxnSpPr>
              <a:cxnSpLocks/>
            </p:cNvCxnSpPr>
            <p:nvPr userDrawn="1"/>
          </p:nvCxnSpPr>
          <p:spPr bwMode="auto">
            <a:xfrm>
              <a:off x="494001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9996957" name="Connettore 1 35"/>
            <p:cNvCxnSpPr>
              <a:cxnSpLocks/>
            </p:cNvCxnSpPr>
            <p:nvPr userDrawn="1"/>
          </p:nvCxnSpPr>
          <p:spPr bwMode="auto">
            <a:xfrm>
              <a:off x="508888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5395942" name="Connettore 1 36"/>
            <p:cNvCxnSpPr>
              <a:cxnSpLocks/>
            </p:cNvCxnSpPr>
            <p:nvPr userDrawn="1"/>
          </p:nvCxnSpPr>
          <p:spPr bwMode="auto">
            <a:xfrm>
              <a:off x="523774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0700319" name="Connettore 1 37"/>
            <p:cNvCxnSpPr>
              <a:cxnSpLocks/>
            </p:cNvCxnSpPr>
            <p:nvPr userDrawn="1"/>
          </p:nvCxnSpPr>
          <p:spPr bwMode="auto">
            <a:xfrm>
              <a:off x="538661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6639974" name="Connettore 1 38"/>
            <p:cNvCxnSpPr>
              <a:cxnSpLocks/>
            </p:cNvCxnSpPr>
            <p:nvPr userDrawn="1"/>
          </p:nvCxnSpPr>
          <p:spPr bwMode="auto">
            <a:xfrm>
              <a:off x="553548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0125046" name="Connettore 1 39"/>
            <p:cNvCxnSpPr>
              <a:cxnSpLocks/>
            </p:cNvCxnSpPr>
            <p:nvPr userDrawn="1"/>
          </p:nvCxnSpPr>
          <p:spPr bwMode="auto">
            <a:xfrm>
              <a:off x="568434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5879050" name="Connettore 1 40"/>
            <p:cNvCxnSpPr>
              <a:cxnSpLocks/>
            </p:cNvCxnSpPr>
            <p:nvPr userDrawn="1"/>
          </p:nvCxnSpPr>
          <p:spPr bwMode="auto">
            <a:xfrm>
              <a:off x="583321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5014121" name="Connettore 1 41"/>
            <p:cNvCxnSpPr>
              <a:cxnSpLocks/>
            </p:cNvCxnSpPr>
            <p:nvPr userDrawn="1"/>
          </p:nvCxnSpPr>
          <p:spPr bwMode="auto">
            <a:xfrm>
              <a:off x="598208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7918826" name="Connettore 1 42"/>
            <p:cNvCxnSpPr>
              <a:cxnSpLocks/>
            </p:cNvCxnSpPr>
            <p:nvPr userDrawn="1"/>
          </p:nvCxnSpPr>
          <p:spPr bwMode="auto">
            <a:xfrm>
              <a:off x="613095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962972" name="Connettore 1 43"/>
            <p:cNvCxnSpPr>
              <a:cxnSpLocks/>
            </p:cNvCxnSpPr>
            <p:nvPr userDrawn="1"/>
          </p:nvCxnSpPr>
          <p:spPr bwMode="auto">
            <a:xfrm>
              <a:off x="627981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1255361" name="Connettore 1 44"/>
            <p:cNvCxnSpPr>
              <a:cxnSpLocks/>
            </p:cNvCxnSpPr>
            <p:nvPr userDrawn="1"/>
          </p:nvCxnSpPr>
          <p:spPr bwMode="auto">
            <a:xfrm>
              <a:off x="642868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6178764" name="Connettore 1 45"/>
            <p:cNvCxnSpPr>
              <a:cxnSpLocks/>
            </p:cNvCxnSpPr>
            <p:nvPr userDrawn="1"/>
          </p:nvCxnSpPr>
          <p:spPr bwMode="auto">
            <a:xfrm>
              <a:off x="657755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9221592" name="Connettore 1 46"/>
            <p:cNvCxnSpPr>
              <a:cxnSpLocks/>
            </p:cNvCxnSpPr>
            <p:nvPr userDrawn="1"/>
          </p:nvCxnSpPr>
          <p:spPr bwMode="auto">
            <a:xfrm>
              <a:off x="672641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2554323" name="Connettore 1 47"/>
            <p:cNvCxnSpPr>
              <a:cxnSpLocks/>
            </p:cNvCxnSpPr>
            <p:nvPr userDrawn="1"/>
          </p:nvCxnSpPr>
          <p:spPr bwMode="auto">
            <a:xfrm>
              <a:off x="687528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6026653" name="Connettore 1 48"/>
            <p:cNvCxnSpPr>
              <a:cxnSpLocks/>
            </p:cNvCxnSpPr>
            <p:nvPr userDrawn="1"/>
          </p:nvCxnSpPr>
          <p:spPr bwMode="auto">
            <a:xfrm>
              <a:off x="702415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1782722" name="Connettore 1 49"/>
            <p:cNvCxnSpPr>
              <a:cxnSpLocks/>
            </p:cNvCxnSpPr>
            <p:nvPr userDrawn="1"/>
          </p:nvCxnSpPr>
          <p:spPr bwMode="auto">
            <a:xfrm>
              <a:off x="717301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3484520" name="Connettore 1 50"/>
            <p:cNvCxnSpPr>
              <a:cxnSpLocks/>
            </p:cNvCxnSpPr>
            <p:nvPr userDrawn="1"/>
          </p:nvCxnSpPr>
          <p:spPr bwMode="auto">
            <a:xfrm>
              <a:off x="732188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4328315" name="Connettore 1 51"/>
            <p:cNvCxnSpPr>
              <a:cxnSpLocks/>
            </p:cNvCxnSpPr>
            <p:nvPr userDrawn="1"/>
          </p:nvCxnSpPr>
          <p:spPr bwMode="auto">
            <a:xfrm>
              <a:off x="747075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6388397" name="Connettore 1 52"/>
            <p:cNvCxnSpPr>
              <a:cxnSpLocks/>
            </p:cNvCxnSpPr>
            <p:nvPr userDrawn="1"/>
          </p:nvCxnSpPr>
          <p:spPr bwMode="auto">
            <a:xfrm>
              <a:off x="761961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802938" name="Connettore 1 53"/>
            <p:cNvCxnSpPr>
              <a:cxnSpLocks/>
            </p:cNvCxnSpPr>
            <p:nvPr userDrawn="1"/>
          </p:nvCxnSpPr>
          <p:spPr bwMode="auto">
            <a:xfrm>
              <a:off x="776848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233966" name="Connettore 1 54"/>
            <p:cNvCxnSpPr>
              <a:cxnSpLocks/>
            </p:cNvCxnSpPr>
            <p:nvPr userDrawn="1"/>
          </p:nvCxnSpPr>
          <p:spPr bwMode="auto">
            <a:xfrm>
              <a:off x="791735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8375372" name="Connettore 1 55"/>
            <p:cNvCxnSpPr>
              <a:cxnSpLocks/>
            </p:cNvCxnSpPr>
            <p:nvPr userDrawn="1"/>
          </p:nvCxnSpPr>
          <p:spPr bwMode="auto">
            <a:xfrm>
              <a:off x="806622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8041401" name="Connettore 1 56"/>
            <p:cNvCxnSpPr>
              <a:cxnSpLocks/>
            </p:cNvCxnSpPr>
            <p:nvPr userDrawn="1"/>
          </p:nvCxnSpPr>
          <p:spPr bwMode="auto">
            <a:xfrm>
              <a:off x="821508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4904207" name="Connettore 1 57"/>
            <p:cNvCxnSpPr>
              <a:cxnSpLocks/>
            </p:cNvCxnSpPr>
            <p:nvPr userDrawn="1"/>
          </p:nvCxnSpPr>
          <p:spPr bwMode="auto">
            <a:xfrm>
              <a:off x="836395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9778903" name="Connettore 1 58"/>
            <p:cNvCxnSpPr>
              <a:cxnSpLocks/>
            </p:cNvCxnSpPr>
            <p:nvPr userDrawn="1"/>
          </p:nvCxnSpPr>
          <p:spPr bwMode="auto">
            <a:xfrm>
              <a:off x="851282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0435295" name="Connettore 1 59"/>
            <p:cNvCxnSpPr>
              <a:cxnSpLocks/>
            </p:cNvCxnSpPr>
            <p:nvPr userDrawn="1"/>
          </p:nvCxnSpPr>
          <p:spPr bwMode="auto">
            <a:xfrm>
              <a:off x="866169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119253" name="Connettore 1 60"/>
            <p:cNvCxnSpPr>
              <a:cxnSpLocks/>
            </p:cNvCxnSpPr>
            <p:nvPr userDrawn="1"/>
          </p:nvCxnSpPr>
          <p:spPr bwMode="auto">
            <a:xfrm>
              <a:off x="881055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8409912" name="Connettore 1 61"/>
            <p:cNvCxnSpPr>
              <a:cxnSpLocks/>
            </p:cNvCxnSpPr>
            <p:nvPr userDrawn="1"/>
          </p:nvCxnSpPr>
          <p:spPr bwMode="auto">
            <a:xfrm>
              <a:off x="895942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0551240" name="Connettore 1 62"/>
            <p:cNvCxnSpPr>
              <a:cxnSpLocks/>
            </p:cNvCxnSpPr>
            <p:nvPr userDrawn="1"/>
          </p:nvCxnSpPr>
          <p:spPr bwMode="auto">
            <a:xfrm>
              <a:off x="910829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0931952" name="Connettore 1 63"/>
            <p:cNvCxnSpPr>
              <a:cxnSpLocks/>
            </p:cNvCxnSpPr>
            <p:nvPr userDrawn="1"/>
          </p:nvCxnSpPr>
          <p:spPr bwMode="auto">
            <a:xfrm>
              <a:off x="925715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7096522" name="Connettore 1 64"/>
            <p:cNvCxnSpPr>
              <a:cxnSpLocks/>
            </p:cNvCxnSpPr>
            <p:nvPr userDrawn="1"/>
          </p:nvCxnSpPr>
          <p:spPr bwMode="auto">
            <a:xfrm>
              <a:off x="940602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5886337" name="Connettore 1 65"/>
            <p:cNvCxnSpPr>
              <a:cxnSpLocks/>
            </p:cNvCxnSpPr>
            <p:nvPr userDrawn="1"/>
          </p:nvCxnSpPr>
          <p:spPr bwMode="auto">
            <a:xfrm>
              <a:off x="955489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1970929" name="Connettore 1 66"/>
            <p:cNvCxnSpPr>
              <a:cxnSpLocks/>
            </p:cNvCxnSpPr>
            <p:nvPr userDrawn="1"/>
          </p:nvCxnSpPr>
          <p:spPr bwMode="auto">
            <a:xfrm>
              <a:off x="970375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6305345" name="Connettore 1 67"/>
            <p:cNvCxnSpPr>
              <a:cxnSpLocks/>
            </p:cNvCxnSpPr>
            <p:nvPr userDrawn="1"/>
          </p:nvCxnSpPr>
          <p:spPr bwMode="auto">
            <a:xfrm>
              <a:off x="985262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1358796" name="Connettore 1 68"/>
            <p:cNvCxnSpPr>
              <a:cxnSpLocks/>
            </p:cNvCxnSpPr>
            <p:nvPr userDrawn="1"/>
          </p:nvCxnSpPr>
          <p:spPr bwMode="auto">
            <a:xfrm>
              <a:off x="1000149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4250932" name="Connettore 1 69"/>
            <p:cNvCxnSpPr>
              <a:cxnSpLocks/>
            </p:cNvCxnSpPr>
            <p:nvPr userDrawn="1"/>
          </p:nvCxnSpPr>
          <p:spPr bwMode="auto">
            <a:xfrm>
              <a:off x="1015035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9991533" name="Connettore 1 70"/>
            <p:cNvCxnSpPr>
              <a:cxnSpLocks/>
            </p:cNvCxnSpPr>
            <p:nvPr userDrawn="1"/>
          </p:nvCxnSpPr>
          <p:spPr bwMode="auto">
            <a:xfrm>
              <a:off x="1029922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0980678" name="Connettore 1 71"/>
            <p:cNvCxnSpPr>
              <a:cxnSpLocks/>
            </p:cNvCxnSpPr>
            <p:nvPr userDrawn="1"/>
          </p:nvCxnSpPr>
          <p:spPr bwMode="auto">
            <a:xfrm>
              <a:off x="1044809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4962551" name="Connettore 1 72"/>
            <p:cNvCxnSpPr>
              <a:cxnSpLocks/>
            </p:cNvCxnSpPr>
            <p:nvPr userDrawn="1"/>
          </p:nvCxnSpPr>
          <p:spPr bwMode="auto">
            <a:xfrm>
              <a:off x="1059696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966654" name="Connettore 1 73"/>
            <p:cNvCxnSpPr>
              <a:cxnSpLocks/>
            </p:cNvCxnSpPr>
            <p:nvPr userDrawn="1"/>
          </p:nvCxnSpPr>
          <p:spPr bwMode="auto">
            <a:xfrm>
              <a:off x="1074582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8139274" name="Connettore 1 74"/>
            <p:cNvCxnSpPr>
              <a:cxnSpLocks/>
            </p:cNvCxnSpPr>
            <p:nvPr userDrawn="1"/>
          </p:nvCxnSpPr>
          <p:spPr bwMode="auto">
            <a:xfrm>
              <a:off x="1089469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7184046" name="Connettore 1 75"/>
            <p:cNvCxnSpPr>
              <a:cxnSpLocks/>
            </p:cNvCxnSpPr>
            <p:nvPr userDrawn="1"/>
          </p:nvCxnSpPr>
          <p:spPr bwMode="auto">
            <a:xfrm>
              <a:off x="1104356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6513732" name="Connettore 1 76"/>
            <p:cNvCxnSpPr>
              <a:cxnSpLocks/>
            </p:cNvCxnSpPr>
            <p:nvPr userDrawn="1"/>
          </p:nvCxnSpPr>
          <p:spPr bwMode="auto">
            <a:xfrm>
              <a:off x="1119242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980211" name="Connettore 1 77"/>
            <p:cNvCxnSpPr>
              <a:cxnSpLocks/>
            </p:cNvCxnSpPr>
            <p:nvPr userDrawn="1"/>
          </p:nvCxnSpPr>
          <p:spPr bwMode="auto">
            <a:xfrm>
              <a:off x="1134129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5583281" name="Connettore 1 78"/>
            <p:cNvCxnSpPr>
              <a:cxnSpLocks/>
            </p:cNvCxnSpPr>
            <p:nvPr userDrawn="1"/>
          </p:nvCxnSpPr>
          <p:spPr bwMode="auto">
            <a:xfrm>
              <a:off x="1149016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023904" name="Connettore 1 79"/>
            <p:cNvCxnSpPr>
              <a:cxnSpLocks/>
            </p:cNvCxnSpPr>
            <p:nvPr userDrawn="1"/>
          </p:nvCxnSpPr>
          <p:spPr bwMode="auto">
            <a:xfrm>
              <a:off x="1163902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7311324" name="Connettore 1 80"/>
            <p:cNvCxnSpPr>
              <a:cxnSpLocks/>
            </p:cNvCxnSpPr>
            <p:nvPr userDrawn="1"/>
          </p:nvCxnSpPr>
          <p:spPr bwMode="auto">
            <a:xfrm>
              <a:off x="1178789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1904939" name="Connettore 1 81"/>
            <p:cNvCxnSpPr>
              <a:cxnSpLocks/>
            </p:cNvCxnSpPr>
            <p:nvPr userDrawn="1"/>
          </p:nvCxnSpPr>
          <p:spPr bwMode="auto">
            <a:xfrm>
              <a:off x="1193676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681620" name="Connettore 1 82"/>
            <p:cNvCxnSpPr>
              <a:cxnSpLocks/>
            </p:cNvCxnSpPr>
            <p:nvPr userDrawn="1"/>
          </p:nvCxnSpPr>
          <p:spPr bwMode="auto">
            <a:xfrm>
              <a:off x="1208563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917687" name="Connettore 1 83"/>
            <p:cNvCxnSpPr>
              <a:cxnSpLocks/>
            </p:cNvCxnSpPr>
            <p:nvPr userDrawn="1"/>
          </p:nvCxnSpPr>
          <p:spPr bwMode="auto">
            <a:xfrm>
              <a:off x="1223449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9904354" name="Connettore 1 84"/>
            <p:cNvCxnSpPr>
              <a:cxnSpLocks/>
            </p:cNvCxnSpPr>
            <p:nvPr userDrawn="1"/>
          </p:nvCxnSpPr>
          <p:spPr bwMode="auto">
            <a:xfrm>
              <a:off x="1238336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5929049" name="Connettore 1 85"/>
            <p:cNvCxnSpPr>
              <a:cxnSpLocks/>
            </p:cNvCxnSpPr>
            <p:nvPr userDrawn="1"/>
          </p:nvCxnSpPr>
          <p:spPr bwMode="auto">
            <a:xfrm>
              <a:off x="1253223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7535391" name="Connettore 1 86"/>
            <p:cNvCxnSpPr>
              <a:cxnSpLocks/>
            </p:cNvCxnSpPr>
            <p:nvPr userDrawn="1"/>
          </p:nvCxnSpPr>
          <p:spPr bwMode="auto">
            <a:xfrm>
              <a:off x="1268109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4518915" name="Connettore 1 87"/>
            <p:cNvCxnSpPr>
              <a:cxnSpLocks/>
            </p:cNvCxnSpPr>
            <p:nvPr userDrawn="1"/>
          </p:nvCxnSpPr>
          <p:spPr bwMode="auto">
            <a:xfrm>
              <a:off x="1282996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9145565" name="Connettore 1 88"/>
            <p:cNvCxnSpPr>
              <a:cxnSpLocks/>
            </p:cNvCxnSpPr>
            <p:nvPr userDrawn="1"/>
          </p:nvCxnSpPr>
          <p:spPr bwMode="auto">
            <a:xfrm>
              <a:off x="1297883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3595367" name="Connettore 1 89"/>
            <p:cNvCxnSpPr>
              <a:cxnSpLocks/>
            </p:cNvCxnSpPr>
            <p:nvPr userDrawn="1"/>
          </p:nvCxnSpPr>
          <p:spPr bwMode="auto">
            <a:xfrm>
              <a:off x="1312769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7370840" name="Connettore 1 90"/>
            <p:cNvCxnSpPr>
              <a:cxnSpLocks/>
            </p:cNvCxnSpPr>
            <p:nvPr userDrawn="1"/>
          </p:nvCxnSpPr>
          <p:spPr bwMode="auto">
            <a:xfrm>
              <a:off x="1327656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308002" name="Connettore 1 91"/>
            <p:cNvCxnSpPr>
              <a:cxnSpLocks/>
            </p:cNvCxnSpPr>
            <p:nvPr userDrawn="1"/>
          </p:nvCxnSpPr>
          <p:spPr bwMode="auto">
            <a:xfrm>
              <a:off x="1342543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182066" name="Connettore 1 92"/>
            <p:cNvCxnSpPr>
              <a:cxnSpLocks/>
            </p:cNvCxnSpPr>
            <p:nvPr userDrawn="1"/>
          </p:nvCxnSpPr>
          <p:spPr bwMode="auto">
            <a:xfrm>
              <a:off x="1357430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7238728" name="Connettore 1 93"/>
            <p:cNvCxnSpPr>
              <a:cxnSpLocks/>
            </p:cNvCxnSpPr>
            <p:nvPr userDrawn="1"/>
          </p:nvCxnSpPr>
          <p:spPr bwMode="auto">
            <a:xfrm>
              <a:off x="1372316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7583064" name="Connettore 1 94"/>
            <p:cNvCxnSpPr>
              <a:cxnSpLocks/>
            </p:cNvCxnSpPr>
            <p:nvPr userDrawn="1"/>
          </p:nvCxnSpPr>
          <p:spPr bwMode="auto">
            <a:xfrm>
              <a:off x="1387203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3656262" name="Connettore 1 95"/>
            <p:cNvCxnSpPr>
              <a:cxnSpLocks/>
            </p:cNvCxnSpPr>
            <p:nvPr userDrawn="1"/>
          </p:nvCxnSpPr>
          <p:spPr bwMode="auto">
            <a:xfrm>
              <a:off x="1402090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0544000" name="Connettore 1 96"/>
            <p:cNvCxnSpPr>
              <a:cxnSpLocks/>
            </p:cNvCxnSpPr>
            <p:nvPr userDrawn="1"/>
          </p:nvCxnSpPr>
          <p:spPr bwMode="auto">
            <a:xfrm>
              <a:off x="1416976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1433768" name="Connettore 1 97"/>
            <p:cNvCxnSpPr>
              <a:cxnSpLocks/>
            </p:cNvCxnSpPr>
            <p:nvPr userDrawn="1"/>
          </p:nvCxnSpPr>
          <p:spPr bwMode="auto">
            <a:xfrm>
              <a:off x="1431863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8725490" name="Connettore 1 98"/>
            <p:cNvCxnSpPr>
              <a:cxnSpLocks/>
            </p:cNvCxnSpPr>
            <p:nvPr userDrawn="1"/>
          </p:nvCxnSpPr>
          <p:spPr bwMode="auto">
            <a:xfrm>
              <a:off x="1446750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4078670" name="Connettore 1 99"/>
            <p:cNvCxnSpPr>
              <a:cxnSpLocks/>
            </p:cNvCxnSpPr>
            <p:nvPr userDrawn="1"/>
          </p:nvCxnSpPr>
          <p:spPr bwMode="auto">
            <a:xfrm>
              <a:off x="1461636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4946072" name="Connettore 1 100"/>
            <p:cNvCxnSpPr>
              <a:cxnSpLocks/>
            </p:cNvCxnSpPr>
            <p:nvPr userDrawn="1"/>
          </p:nvCxnSpPr>
          <p:spPr bwMode="auto">
            <a:xfrm>
              <a:off x="1476523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433677" name="Connettore 1 101"/>
            <p:cNvCxnSpPr>
              <a:cxnSpLocks/>
            </p:cNvCxnSpPr>
            <p:nvPr userDrawn="1"/>
          </p:nvCxnSpPr>
          <p:spPr bwMode="auto">
            <a:xfrm>
              <a:off x="1491410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3150650" name="Connettore 1 102"/>
            <p:cNvCxnSpPr>
              <a:cxnSpLocks/>
            </p:cNvCxnSpPr>
            <p:nvPr userDrawn="1"/>
          </p:nvCxnSpPr>
          <p:spPr bwMode="auto">
            <a:xfrm>
              <a:off x="1506297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979533" name="Connettore 1 103"/>
            <p:cNvCxnSpPr>
              <a:cxnSpLocks/>
            </p:cNvCxnSpPr>
            <p:nvPr userDrawn="1"/>
          </p:nvCxnSpPr>
          <p:spPr bwMode="auto">
            <a:xfrm>
              <a:off x="1521183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095146" name="Connettore 1 104"/>
            <p:cNvCxnSpPr>
              <a:cxnSpLocks/>
            </p:cNvCxnSpPr>
            <p:nvPr userDrawn="1"/>
          </p:nvCxnSpPr>
          <p:spPr bwMode="auto">
            <a:xfrm>
              <a:off x="1536070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411411" name="Connettore 1 105"/>
            <p:cNvCxnSpPr>
              <a:cxnSpLocks/>
            </p:cNvCxnSpPr>
            <p:nvPr userDrawn="1"/>
          </p:nvCxnSpPr>
          <p:spPr bwMode="auto">
            <a:xfrm>
              <a:off x="1550957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231937" name="Connettore 1 106"/>
            <p:cNvCxnSpPr>
              <a:cxnSpLocks/>
            </p:cNvCxnSpPr>
            <p:nvPr userDrawn="1"/>
          </p:nvCxnSpPr>
          <p:spPr bwMode="auto">
            <a:xfrm>
              <a:off x="1565843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5939153" name="Connettore 1 107"/>
            <p:cNvCxnSpPr>
              <a:cxnSpLocks/>
            </p:cNvCxnSpPr>
            <p:nvPr userDrawn="1"/>
          </p:nvCxnSpPr>
          <p:spPr bwMode="auto">
            <a:xfrm>
              <a:off x="1580730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4164051" name="Connettore 1 108"/>
            <p:cNvCxnSpPr>
              <a:cxnSpLocks/>
            </p:cNvCxnSpPr>
            <p:nvPr userDrawn="1"/>
          </p:nvCxnSpPr>
          <p:spPr bwMode="auto">
            <a:xfrm>
              <a:off x="1595617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286119" name="Connettore 1 109"/>
            <p:cNvCxnSpPr>
              <a:cxnSpLocks/>
            </p:cNvCxnSpPr>
            <p:nvPr userDrawn="1"/>
          </p:nvCxnSpPr>
          <p:spPr bwMode="auto">
            <a:xfrm>
              <a:off x="1610503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5338198" name="Connettore 1 110"/>
            <p:cNvCxnSpPr>
              <a:cxnSpLocks/>
            </p:cNvCxnSpPr>
            <p:nvPr userDrawn="1"/>
          </p:nvCxnSpPr>
          <p:spPr bwMode="auto">
            <a:xfrm>
              <a:off x="1625390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4544726" name="Connettore 1 111"/>
            <p:cNvCxnSpPr>
              <a:cxnSpLocks/>
            </p:cNvCxnSpPr>
            <p:nvPr userDrawn="1"/>
          </p:nvCxnSpPr>
          <p:spPr bwMode="auto">
            <a:xfrm>
              <a:off x="1640277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6322347" name="Connettore 1 112"/>
            <p:cNvCxnSpPr>
              <a:cxnSpLocks/>
            </p:cNvCxnSpPr>
            <p:nvPr userDrawn="1"/>
          </p:nvCxnSpPr>
          <p:spPr bwMode="auto">
            <a:xfrm>
              <a:off x="16551640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9603696" name="Connettore 1 113"/>
            <p:cNvCxnSpPr>
              <a:cxnSpLocks/>
            </p:cNvCxnSpPr>
            <p:nvPr userDrawn="1"/>
          </p:nvCxnSpPr>
          <p:spPr bwMode="auto">
            <a:xfrm>
              <a:off x="167005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388875" name="Connettore 1 114"/>
            <p:cNvCxnSpPr>
              <a:cxnSpLocks/>
            </p:cNvCxnSpPr>
            <p:nvPr userDrawn="1"/>
          </p:nvCxnSpPr>
          <p:spPr bwMode="auto">
            <a:xfrm>
              <a:off x="1684937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611850" name="Connettore 1 115"/>
            <p:cNvCxnSpPr>
              <a:cxnSpLocks/>
            </p:cNvCxnSpPr>
            <p:nvPr userDrawn="1"/>
          </p:nvCxnSpPr>
          <p:spPr bwMode="auto">
            <a:xfrm>
              <a:off x="1699824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682500" name="Connettore 1 116"/>
            <p:cNvCxnSpPr>
              <a:cxnSpLocks/>
            </p:cNvCxnSpPr>
            <p:nvPr userDrawn="1"/>
          </p:nvCxnSpPr>
          <p:spPr bwMode="auto">
            <a:xfrm>
              <a:off x="1714710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7310181" name="Connettore 1 117"/>
            <p:cNvCxnSpPr>
              <a:cxnSpLocks/>
            </p:cNvCxnSpPr>
            <p:nvPr userDrawn="1"/>
          </p:nvCxnSpPr>
          <p:spPr bwMode="auto">
            <a:xfrm>
              <a:off x="1729597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749278" name="Connettore 1 118"/>
            <p:cNvCxnSpPr>
              <a:cxnSpLocks/>
            </p:cNvCxnSpPr>
            <p:nvPr userDrawn="1"/>
          </p:nvCxnSpPr>
          <p:spPr bwMode="auto">
            <a:xfrm>
              <a:off x="17444842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672864" name="Connettore 1 119"/>
            <p:cNvCxnSpPr>
              <a:cxnSpLocks/>
            </p:cNvCxnSpPr>
            <p:nvPr userDrawn="1"/>
          </p:nvCxnSpPr>
          <p:spPr bwMode="auto">
            <a:xfrm>
              <a:off x="17593709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314325" name="Connettore 1 120"/>
            <p:cNvCxnSpPr>
              <a:cxnSpLocks/>
            </p:cNvCxnSpPr>
            <p:nvPr userDrawn="1"/>
          </p:nvCxnSpPr>
          <p:spPr bwMode="auto">
            <a:xfrm>
              <a:off x="17742576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1654057" name="Connettore 1 121"/>
            <p:cNvCxnSpPr>
              <a:cxnSpLocks/>
            </p:cNvCxnSpPr>
            <p:nvPr userDrawn="1"/>
          </p:nvCxnSpPr>
          <p:spPr bwMode="auto">
            <a:xfrm>
              <a:off x="17891443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9505144" name="Connettore 1 122"/>
            <p:cNvCxnSpPr>
              <a:cxnSpLocks/>
            </p:cNvCxnSpPr>
            <p:nvPr userDrawn="1"/>
          </p:nvCxnSpPr>
          <p:spPr bwMode="auto">
            <a:xfrm>
              <a:off x="180403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4758355" name="Connettore 1 123"/>
            <p:cNvCxnSpPr>
              <a:cxnSpLocks/>
            </p:cNvCxnSpPr>
            <p:nvPr userDrawn="1"/>
          </p:nvCxnSpPr>
          <p:spPr bwMode="auto">
            <a:xfrm>
              <a:off x="18189177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2674894" name="Connettore 1 124"/>
            <p:cNvCxnSpPr>
              <a:cxnSpLocks/>
            </p:cNvCxnSpPr>
            <p:nvPr userDrawn="1"/>
          </p:nvCxnSpPr>
          <p:spPr bwMode="auto">
            <a:xfrm>
              <a:off x="18338044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1788203" name="Connettore 1 125"/>
            <p:cNvCxnSpPr>
              <a:cxnSpLocks/>
            </p:cNvCxnSpPr>
            <p:nvPr userDrawn="1"/>
          </p:nvCxnSpPr>
          <p:spPr bwMode="auto">
            <a:xfrm>
              <a:off x="1848691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3287907" name="Connettore 1 126"/>
            <p:cNvCxnSpPr>
              <a:cxnSpLocks/>
            </p:cNvCxnSpPr>
            <p:nvPr userDrawn="1"/>
          </p:nvCxnSpPr>
          <p:spPr bwMode="auto">
            <a:xfrm>
              <a:off x="18635778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8489099" name="Connettore 1 127"/>
            <p:cNvCxnSpPr>
              <a:cxnSpLocks/>
            </p:cNvCxnSpPr>
            <p:nvPr userDrawn="1"/>
          </p:nvCxnSpPr>
          <p:spPr bwMode="auto">
            <a:xfrm>
              <a:off x="18784645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3239160" name="Connettore 1 128"/>
            <p:cNvCxnSpPr>
              <a:cxnSpLocks/>
            </p:cNvCxnSpPr>
            <p:nvPr userDrawn="1"/>
          </p:nvCxnSpPr>
          <p:spPr bwMode="auto">
            <a:xfrm>
              <a:off x="18933461" y="275866"/>
              <a:ext cx="0" cy="567842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7132372" name="Titolo 1"/>
          <p:cNvSpPr txBox="1"/>
          <p:nvPr/>
        </p:nvSpPr>
        <p:spPr bwMode="auto">
          <a:xfrm>
            <a:off x="641533" y="4149724"/>
            <a:ext cx="7772400" cy="968373"/>
          </a:xfrm>
          <a:prstGeom prst="rect">
            <a:avLst/>
          </a:prstGeo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>
            <a:lvl1pPr marL="0" indent="0" algn="l" defTabSz="457200">
              <a:spcBef>
                <a:spcPts val="0"/>
              </a:spcBef>
              <a:buNone/>
              <a:defRPr sz="3600" b="1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defRPr/>
            </a:pPr>
            <a:r>
              <a:rPr lang="it-IT"/>
              <a:t>Mathematical Background</a:t>
            </a:r>
            <a:endParaRPr lang="it-IT"/>
          </a:p>
        </p:txBody>
      </p:sp>
      <p:sp>
        <p:nvSpPr>
          <p:cNvPr id="880849135" name="Sottotitolo 2"/>
          <p:cNvSpPr txBox="1"/>
          <p:nvPr/>
        </p:nvSpPr>
        <p:spPr bwMode="auto">
          <a:xfrm>
            <a:off x="641533" y="5118099"/>
            <a:ext cx="7772400" cy="1333499"/>
          </a:xfrm>
          <a:prstGeom prst="rect">
            <a:avLst/>
          </a:prstGeom>
        </p:spPr>
        <p:txBody>
          <a:bodyPr/>
          <a:lstStyle>
            <a:lvl1pPr marL="0" indent="0" algn="l" defTabSz="457200">
              <a:spcBef>
                <a:spcPts val="0"/>
              </a:spcBef>
              <a:buFont typeface="Wingdings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>
              <a:spcBef>
                <a:spcPts val="0"/>
              </a:spcBef>
              <a:buFont typeface="Arial"/>
              <a:buNone/>
              <a:defRPr sz="2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>
              <a:spcBef>
                <a:spcPts val="0"/>
              </a:spcBef>
              <a:buFont typeface="Arial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it-IT">
                <a:solidFill>
                  <a:schemeClr val="bg1"/>
                </a:solidFill>
              </a:rPr>
              <a:t>Lattices, lattice problems, lattice reduction</a:t>
            </a:r>
            <a:endParaRPr lang="it-IT">
              <a:solidFill>
                <a:schemeClr val="bg1"/>
              </a:solidFill>
            </a:endParaRPr>
          </a:p>
        </p:txBody>
      </p:sp>
      <p:sp>
        <p:nvSpPr>
          <p:cNvPr id="817614703" name="CasellaDiTesto 1"/>
          <p:cNvSpPr txBox="1"/>
          <p:nvPr/>
        </p:nvSpPr>
        <p:spPr bwMode="auto">
          <a:xfrm>
            <a:off x="4908065" y="2047874"/>
            <a:ext cx="2886381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it-IT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8747531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04139857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723197383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pic>
        <p:nvPicPr>
          <p:cNvPr id="383406639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70294" y="2755701"/>
            <a:ext cx="3581601" cy="2760603"/>
          </a:xfrm>
          <a:prstGeom prst="rect">
            <a:avLst/>
          </a:prstGeom>
        </p:spPr>
      </p:pic>
      <p:pic>
        <p:nvPicPr>
          <p:cNvPr id="1154307769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439340" y="1384101"/>
            <a:ext cx="8086725" cy="1371600"/>
          </a:xfrm>
          <a:prstGeom prst="rect">
            <a:avLst/>
          </a:prstGeom>
        </p:spPr>
      </p:pic>
      <p:sp>
        <p:nvSpPr>
          <p:cNvPr id="1712298600" name=""/>
          <p:cNvSpPr txBox="1"/>
          <p:nvPr/>
        </p:nvSpPr>
        <p:spPr bwMode="auto">
          <a:xfrm flipH="0" flipV="0">
            <a:off x="3951896" y="3060916"/>
            <a:ext cx="4942755" cy="17377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for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 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any set of independent vectors that generates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i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L</m:t>
                      </m:r>
                    </m:oMath>
                  </m:oMathPara>
                </a14:m>
              </mc:Choice>
              <mc:Fallback/>
            </mc:AlternateContent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a:endParaRPr sz="1800" b="0" i="0" u="none" strike="noStrike" cap="none" spc="0">
              <a:solidFill>
                <a:schemeClr val="tx1"/>
              </a:solidFill>
              <a:latin typeface="Asana Math"/>
              <a:cs typeface="Asana Math"/>
            </a:endParaRPr>
          </a:p>
          <a:p>
            <a:pPr>
              <a:defRPr/>
            </a:pPr>
            <a:endParaRPr>
              <a:latin typeface="Asana Math"/>
              <a:cs typeface="Asana Math"/>
            </a:endParaRPr>
          </a:p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Although a lattice can be represented by many different bases, some are particularly “good” for solving certain computational problems</a:t>
            </a:r>
            <a:endParaRPr>
              <a:latin typeface="Cambria Maths"/>
              <a:cs typeface="Cambria Maths"/>
            </a:endParaRPr>
          </a:p>
        </p:txBody>
      </p:sp>
      <p:sp>
        <p:nvSpPr>
          <p:cNvPr id="1871372499" name=""/>
          <p:cNvSpPr txBox="1"/>
          <p:nvPr/>
        </p:nvSpPr>
        <p:spPr bwMode="auto">
          <a:xfrm flipH="0" flipV="0">
            <a:off x="288520" y="5571033"/>
            <a:ext cx="448241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200" b="0" i="0" u="none" strike="noStrike" cap="none" spc="0">
                <a:solidFill>
                  <a:schemeClr val="tx1"/>
                </a:solidFill>
                <a:latin typeface="Cambria Maths"/>
                <a:ea typeface="Cambria Maths"/>
                <a:cs typeface="Cambria Maths"/>
              </a:rPr>
              <a:t> A 2-dimensional lattice and two different bases for it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285383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7851105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990322922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087137848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1348501233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711196243" name=""/>
          <p:cNvSpPr txBox="1"/>
          <p:nvPr/>
        </p:nvSpPr>
        <p:spPr bwMode="auto">
          <a:xfrm flipH="0" flipV="0">
            <a:off x="125563" y="1384100"/>
            <a:ext cx="8910150" cy="91476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1">
                <a:latin typeface="Asana Math"/>
                <a:ea typeface="Asana Math"/>
                <a:cs typeface="Asana Math"/>
              </a:rPr>
              <a:t>Definition (Fundamental Domain)</a:t>
            </a:r>
            <a:r>
              <a:rPr>
                <a:latin typeface="Asana Math"/>
                <a:ea typeface="Asana Math"/>
                <a:cs typeface="Asana Math"/>
              </a:rPr>
              <a:t>. Let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B={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1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,...,</m:t>
                      </m:r>
                      <m:sSub>
                        <m:sSubPr>
                          <m:ctrlPr>
                            <a:rPr sz="1800" b="1" i="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i"/>
                            </m:rPr>
                            <a:rPr sz="1800" u="none" strike="noStrike">
                              <a:solidFill>
                                <a:schemeClr val="tx1"/>
                              </a:solidFill>
                              <a:latin typeface="Cambria Math"/>
                              <a:ea typeface="Cambria Math"/>
                              <a:cs typeface="Cambria Math"/>
                            </a:rPr>
                            <m:t>m</m:t>
                          </m:r>
                        </m:sub>
                      </m:sSub>
                      <m:r>
                        <m:rPr>
                          <m:sty m:val="b"/>
                        </m:rPr>
                        <a:rPr lang="it-IT" sz="1800" u="none" strike="noStrike" cap="none" spc="0">
                          <a:solidFill>
                            <a:schemeClr val="tx1"/>
                          </a:solidFill>
                          <a:latin typeface="Cambria Math"/>
                          <a:ea typeface="Cambria Math"/>
                          <a:cs typeface="Cambria Math"/>
                        </a:rPr>
                        <m:t>}</m:t>
                      </m:r>
                    </m:oMath>
                  </m:oMathPara>
                </a14:m>
              </mc:Choice>
              <mc:Fallback/>
            </mc:AlternateContent>
            <a:r>
              <a:rPr b="1">
                <a:latin typeface="Asana Math"/>
                <a:ea typeface="Asana Math"/>
                <a:cs typeface="Asana Math"/>
              </a:rPr>
              <a:t> </a:t>
            </a:r>
            <a:r>
              <a:rPr b="0">
                <a:latin typeface="Asana Math"/>
                <a:ea typeface="Asana Math"/>
                <a:cs typeface="Asana Math"/>
              </a:rPr>
              <a:t>be a basis. The fundamental domain (or parallelepiped) of </a:t>
            </a:r>
            <a:r>
              <a:rPr b="1">
                <a:latin typeface="Asana Math"/>
                <a:ea typeface="Asana Math"/>
                <a:cs typeface="Asana Math"/>
              </a:rPr>
              <a:t>B</a:t>
            </a:r>
            <a:r>
              <a:rPr b="0">
                <a:latin typeface="Asana Math"/>
                <a:ea typeface="Asana Math"/>
                <a:cs typeface="Asana Math"/>
              </a:rPr>
              <a:t> is defined as</a:t>
            </a:r>
            <a:endParaRPr b="0">
              <a:latin typeface="Asana Math"/>
              <a:ea typeface="Asana Math"/>
              <a:cs typeface="Asana Math"/>
            </a:endParaRPr>
          </a:p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pic>
        <p:nvPicPr>
          <p:cNvPr id="945283606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2793247" y="1953638"/>
            <a:ext cx="3267074" cy="857250"/>
          </a:xfrm>
          <a:prstGeom prst="rect">
            <a:avLst/>
          </a:prstGeom>
        </p:spPr>
      </p:pic>
      <p:pic>
        <p:nvPicPr>
          <p:cNvPr id="44130356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640759" y="2860297"/>
            <a:ext cx="3723927" cy="2924275"/>
          </a:xfrm>
          <a:prstGeom prst="rect">
            <a:avLst/>
          </a:prstGeom>
        </p:spPr>
      </p:pic>
      <p:sp>
        <p:nvSpPr>
          <p:cNvPr id="396456299" name=""/>
          <p:cNvSpPr txBox="1"/>
          <p:nvPr/>
        </p:nvSpPr>
        <p:spPr bwMode="auto">
          <a:xfrm flipH="0" flipV="0">
            <a:off x="125564" y="5784573"/>
            <a:ext cx="885549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B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 basis for the lattice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iff              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= {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0</a:t>
            </a:r>
            <a:r>
              <a:rPr>
                <a:latin typeface="Asana Math"/>
                <a:ea typeface="Asana Math"/>
                <a:cs typeface="Asana Math"/>
              </a:rPr>
              <a:t>}</a:t>
            </a:r>
            <a:endParaRPr b="0" i="0">
              <a:latin typeface="Asana Math"/>
              <a:cs typeface="Asana Math"/>
            </a:endParaRPr>
          </a:p>
        </p:txBody>
      </p:sp>
      <p:pic>
        <p:nvPicPr>
          <p:cNvPr id="792350378" name="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3961670" y="5843808"/>
            <a:ext cx="809624" cy="2476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95515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1661937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88029508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293472090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651133675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1190078007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128366649" name=""/>
          <p:cNvSpPr txBox="1"/>
          <p:nvPr/>
        </p:nvSpPr>
        <p:spPr bwMode="auto">
          <a:xfrm flipH="0" flipV="0">
            <a:off x="152892" y="1404458"/>
            <a:ext cx="88569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A basis 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B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is a basis for the lattice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iff                 </a:t>
            </a:r>
            <a:r>
              <a:rPr lang="it-IT" sz="1800" b="0" i="1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L </a:t>
            </a:r>
            <a:r>
              <a:rPr lang="it-IT" sz="1800" b="0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= {</a:t>
            </a:r>
            <a:r>
              <a:rPr lang="it-IT" sz="1800" b="1" i="0" u="none" strike="noStrike" cap="none" spc="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0</a:t>
            </a:r>
            <a:r>
              <a:rPr>
                <a:latin typeface="Asana Math"/>
                <a:ea typeface="Asana Math"/>
                <a:cs typeface="Asana Math"/>
              </a:rPr>
              <a:t>}</a:t>
            </a:r>
            <a:endParaRPr b="0" i="0">
              <a:latin typeface="Asana Math"/>
              <a:cs typeface="Asana Math"/>
            </a:endParaRPr>
          </a:p>
        </p:txBody>
      </p:sp>
      <p:pic>
        <p:nvPicPr>
          <p:cNvPr id="122298253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097910" y="1443336"/>
            <a:ext cx="809624" cy="247649"/>
          </a:xfrm>
          <a:prstGeom prst="rect">
            <a:avLst/>
          </a:prstGeom>
        </p:spPr>
      </p:pic>
      <p:pic>
        <p:nvPicPr>
          <p:cNvPr id="335023364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88520" y="1850729"/>
            <a:ext cx="8645281" cy="405064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3347736" name="Titolo 1"/>
          <p:cNvSpPr>
            <a:spLocks noGrp="1"/>
          </p:cNvSpPr>
          <p:nvPr>
            <p:ph type="title"/>
          </p:nvPr>
        </p:nvSpPr>
        <p:spPr bwMode="auto">
          <a:xfrm flipH="0" flipV="0">
            <a:off x="288520" y="264966"/>
            <a:ext cx="8581042" cy="597672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 algn="l">
              <a:lnSpc>
                <a:spcPct val="100000"/>
              </a:lnSpc>
              <a:defRPr/>
            </a:pPr>
            <a:r>
              <a:rPr lang="it-IT" sz="3600" b="1" i="0" u="none" strike="noStrike" cap="none" spc="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Lattices for cryptanalysis</a:t>
            </a:r>
            <a:endParaRPr sz="3600"/>
          </a:p>
          <a:p>
            <a:pPr>
              <a:defRPr/>
            </a:pPr>
            <a:endParaRPr/>
          </a:p>
        </p:txBody>
      </p:sp>
      <p:pic>
        <p:nvPicPr>
          <p:cNvPr id="89474306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715" y="6272121"/>
            <a:ext cx="3962758" cy="323489"/>
          </a:xfrm>
          <a:prstGeom prst="rect">
            <a:avLst/>
          </a:prstGeom>
        </p:spPr>
      </p:pic>
      <p:sp>
        <p:nvSpPr>
          <p:cNvPr id="1233858814" name=""/>
          <p:cNvSpPr/>
          <p:nvPr/>
        </p:nvSpPr>
        <p:spPr bwMode="auto">
          <a:xfrm flipH="0" flipV="0">
            <a:off x="2961174" y="5571033"/>
            <a:ext cx="2931220" cy="427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 algn="ctr">
              <a:defRPr/>
            </a:pPr>
            <a:endParaRPr sz="2200">
              <a:latin typeface="Cambria Math"/>
              <a:ea typeface="Cambria Math"/>
              <a:cs typeface="Cambria Math"/>
            </a:endParaRPr>
          </a:p>
        </p:txBody>
      </p:sp>
      <p:sp>
        <p:nvSpPr>
          <p:cNvPr id="803863678" name=""/>
          <p:cNvSpPr txBox="1"/>
          <p:nvPr/>
        </p:nvSpPr>
        <p:spPr bwMode="auto">
          <a:xfrm flipH="0" flipV="0">
            <a:off x="365138" y="1587518"/>
            <a:ext cx="4943835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>
              <a:latin typeface="Cambria Maths"/>
              <a:cs typeface="Cambria Maths"/>
            </a:endParaRPr>
          </a:p>
        </p:txBody>
      </p:sp>
      <p:sp>
        <p:nvSpPr>
          <p:cNvPr id="209601344" name=""/>
          <p:cNvSpPr txBox="1"/>
          <p:nvPr/>
        </p:nvSpPr>
        <p:spPr bwMode="auto">
          <a:xfrm flipH="0" flipV="0">
            <a:off x="288520" y="5571033"/>
            <a:ext cx="448277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sz="1200"/>
          </a:p>
        </p:txBody>
      </p:sp>
      <p:sp>
        <p:nvSpPr>
          <p:cNvPr id="254866642" name=""/>
          <p:cNvSpPr txBox="1"/>
          <p:nvPr/>
        </p:nvSpPr>
        <p:spPr bwMode="auto">
          <a:xfrm flipH="0" flipV="0">
            <a:off x="125564" y="1384101"/>
            <a:ext cx="89101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sp>
        <p:nvSpPr>
          <p:cNvPr id="1395300082" name=""/>
          <p:cNvSpPr txBox="1"/>
          <p:nvPr/>
        </p:nvSpPr>
        <p:spPr bwMode="auto">
          <a:xfrm flipH="0" flipV="0">
            <a:off x="-5599248" y="1825486"/>
            <a:ext cx="8847351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574184177" name=""/>
          <p:cNvSpPr txBox="1"/>
          <p:nvPr/>
        </p:nvSpPr>
        <p:spPr bwMode="auto">
          <a:xfrm flipH="0" flipV="0">
            <a:off x="288520" y="3024413"/>
            <a:ext cx="889811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 b="0" i="1">
              <a:latin typeface="Asana Math"/>
              <a:cs typeface="Asana Math"/>
            </a:endParaRPr>
          </a:p>
        </p:txBody>
      </p:sp>
      <p:sp>
        <p:nvSpPr>
          <p:cNvPr id="188402493" name=""/>
          <p:cNvSpPr txBox="1"/>
          <p:nvPr/>
        </p:nvSpPr>
        <p:spPr bwMode="auto">
          <a:xfrm flipH="0" flipV="0">
            <a:off x="288520" y="4595493"/>
            <a:ext cx="8372420" cy="36611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endParaRPr/>
          </a:p>
        </p:txBody>
      </p:sp>
      <p:pic>
        <p:nvPicPr>
          <p:cNvPr id="851973588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761995" y="1306385"/>
            <a:ext cx="3340008" cy="47633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Calibri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0</Words>
  <Application>ONLYOFFICE/8.1.1.27</Application>
  <DocSecurity>0</DocSecurity>
  <PresentationFormat>Presentazione su schermo (4:3)</PresentationFormat>
  <Paragraphs>0</Paragraphs>
  <Slides>27</Slides>
  <Notes>27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Manager/>
  <Company>Area Servizi ICT</Company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subject/>
  <dc:creator>Mattia Brambilla</dc:creator>
  <cp:keywords/>
  <dc:description/>
  <dc:identifier/>
  <dc:language/>
  <cp:lastModifiedBy/>
  <cp:revision>28</cp:revision>
  <dcterms:created xsi:type="dcterms:W3CDTF">2015-05-26T12:27:57Z</dcterms:created>
  <dcterms:modified xsi:type="dcterms:W3CDTF">2024-09-13T13:08:54Z</dcterms:modified>
  <cp:category/>
  <cp:contentStatus/>
  <cp:version/>
</cp:coreProperties>
</file>